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3" r:id="rId27"/>
    <p:sldId id="281" r:id="rId28"/>
    <p:sldId id="282" r:id="rId29"/>
    <p:sldId id="360"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Lst>
  <p:sldSz cx="12192000" cy="6858000"/>
  <p:notesSz cx="6858000" cy="9144000"/>
  <p:embeddedFontLst>
    <p:embeddedFont>
      <p:font typeface="Malgun Gothic" panose="020B0503020000020004" pitchFamily="34" charset="-127"/>
      <p:regular r:id="rId84"/>
      <p:bold r:id="rId85"/>
    </p:embeddedFont>
    <p:embeddedFont>
      <p:font typeface="Arial Black" panose="020B0A04020102020204" pitchFamily="34" charset="0"/>
      <p:regular r:id="rId86"/>
      <p:bold r:id="rId87"/>
    </p:embeddedFont>
    <p:embeddedFont>
      <p:font typeface="Cambria" panose="02040503050406030204" pitchFamily="18" charset="0"/>
      <p:regular r:id="rId88"/>
      <p:bold r:id="rId89"/>
      <p:italic r:id="rId90"/>
      <p:boldItalic r:id="rId91"/>
    </p:embeddedFont>
    <p:embeddedFont>
      <p:font typeface="Georgia" panose="02040502050405020303" pitchFamily="18" charset="0"/>
      <p:regular r:id="rId92"/>
      <p:bold r:id="rId93"/>
      <p:italic r:id="rId94"/>
      <p:boldItalic r:id="rId95"/>
    </p:embeddedFont>
    <p:embeddedFont>
      <p:font typeface="Helvetica Neue" panose="020B0604020202020204" charset="0"/>
      <p:regular r:id="rId96"/>
      <p:bold r:id="rId97"/>
      <p:italic r:id="rId98"/>
      <p:boldItalic r:id="rId99"/>
    </p:embeddedFont>
    <p:embeddedFont>
      <p:font typeface="Merriweather" panose="00000500000000000000" pitchFamily="2" charset="0"/>
      <p:regular r:id="rId100"/>
      <p:bold r:id="rId101"/>
      <p:italic r:id="rId102"/>
      <p:boldItalic r:id="rId103"/>
    </p:embeddedFont>
    <p:embeddedFont>
      <p:font typeface="Open Sans" panose="020B0606030504020204" pitchFamily="34" charset="0"/>
      <p:regular r:id="rId104"/>
      <p:bold r:id="rId105"/>
      <p:italic r:id="rId106"/>
      <p:boldItalic r:id="rId107"/>
    </p:embeddedFont>
    <p:embeddedFont>
      <p:font typeface="Playfair Display" panose="00000500000000000000" pitchFamily="2" charset="0"/>
      <p:regular r:id="rId108"/>
      <p:bold r:id="rId109"/>
      <p:italic r:id="rId110"/>
      <p:boldItalic r:id="rId111"/>
    </p:embeddedFont>
    <p:embeddedFont>
      <p:font typeface="Roboto" panose="02000000000000000000" pitchFamily="2" charset="0"/>
      <p:regular r:id="rId112"/>
      <p:bold r:id="rId113"/>
      <p:italic r:id="rId114"/>
      <p:boldItalic r:id="rId115"/>
    </p:embeddedFont>
    <p:embeddedFont>
      <p:font typeface="Trebuchet MS" panose="020B0603020202020204" pitchFamily="34" charset="0"/>
      <p:regular r:id="rId116"/>
      <p:bold r:id="rId117"/>
      <p:italic r:id="rId118"/>
      <p:boldItalic r:id="rId1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20" roundtripDataSignature="AMtx7mjc+fEiyujES2LFvg0lypZenZNas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34.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fntdata"/><Relationship Id="rId89" Type="http://schemas.openxmlformats.org/officeDocument/2006/relationships/font" Target="fonts/font6.fntdata"/><Relationship Id="rId112" Type="http://schemas.openxmlformats.org/officeDocument/2006/relationships/font" Target="fonts/font29.fntdata"/><Relationship Id="rId16" Type="http://schemas.openxmlformats.org/officeDocument/2006/relationships/slide" Target="slides/slide15.xml"/><Relationship Id="rId107" Type="http://schemas.openxmlformats.org/officeDocument/2006/relationships/font" Target="fonts/font24.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9.fntdata"/><Relationship Id="rId123"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font" Target="fonts/font7.fntdata"/><Relationship Id="rId95" Type="http://schemas.openxmlformats.org/officeDocument/2006/relationships/font" Target="fonts/font12.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30.fntdata"/><Relationship Id="rId118" Type="http://schemas.openxmlformats.org/officeDocument/2006/relationships/font" Target="fonts/font35.fntdata"/><Relationship Id="rId80" Type="http://schemas.openxmlformats.org/officeDocument/2006/relationships/slide" Target="slides/slide79.xml"/><Relationship Id="rId85" Type="http://schemas.openxmlformats.org/officeDocument/2006/relationships/font" Target="fonts/font2.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20.fntdata"/><Relationship Id="rId108" Type="http://schemas.openxmlformats.org/officeDocument/2006/relationships/font" Target="fonts/font25.fntdata"/><Relationship Id="rId124"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font" Target="fonts/font8.fntdata"/><Relationship Id="rId96"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31.fntdata"/><Relationship Id="rId119" Type="http://schemas.openxmlformats.org/officeDocument/2006/relationships/font" Target="fonts/font36.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26.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4.fntdata"/><Relationship Id="rId104" Type="http://schemas.openxmlformats.org/officeDocument/2006/relationships/font" Target="fonts/font21.fntdata"/><Relationship Id="rId120" Type="http://customschemas.google.com/relationships/presentationmetadata" Target="meta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4.fntdata"/><Relationship Id="rId110" Type="http://schemas.openxmlformats.org/officeDocument/2006/relationships/font" Target="fonts/font27.fntdata"/><Relationship Id="rId115" Type="http://schemas.openxmlformats.org/officeDocument/2006/relationships/font" Target="fonts/font32.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7.fntdata"/><Relationship Id="rId105" Type="http://schemas.openxmlformats.org/officeDocument/2006/relationships/font" Target="fonts/font2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0.fntdata"/><Relationship Id="rId98" Type="http://schemas.openxmlformats.org/officeDocument/2006/relationships/font" Target="fonts/font15.fntdata"/><Relationship Id="rId121"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33.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notesMaster" Target="notesMasters/notesMaster1.xml"/><Relationship Id="rId88" Type="http://schemas.openxmlformats.org/officeDocument/2006/relationships/font" Target="fonts/font5.fntdata"/><Relationship Id="rId111" Type="http://schemas.openxmlformats.org/officeDocument/2006/relationships/font" Target="fonts/font28.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23.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font" Target="fonts/font11.fntdata"/><Relationship Id="rId99" Type="http://schemas.openxmlformats.org/officeDocument/2006/relationships/font" Target="fonts/font16.fntdata"/><Relationship Id="rId101" Type="http://schemas.openxmlformats.org/officeDocument/2006/relationships/font" Target="fonts/font18.fntdata"/><Relationship Id="rId1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onlinelibrary.wiley.com/doi/10.1002/wps.20773"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drive.google.com/file/d/1b-ZE9lJ96MKbdqTbmJN7-L9YEUPqtbmk/view?usp=sharing" TargetMode="Externa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drive.google.com/file/d/1QLaHaLV3dC_deM7UwTLGtFznTX1KA_4u/view?usp=sharing" TargetMode="External"/><Relationship Id="rId3" Type="http://schemas.openxmlformats.org/officeDocument/2006/relationships/hyperlink" Target="https://drive.google.com/file/d/17cMIR1MdbZoqUJbpdQI2VwvxanGCGbEU/view?usp=sharing" TargetMode="External"/><Relationship Id="rId7" Type="http://schemas.openxmlformats.org/officeDocument/2006/relationships/hyperlink" Target="https://drive.google.com/file/d/11-axgFWSaM6Pjji4MLWE1d1ZPfF2jjiv/view?usp=sharing"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drive.google.com/file/d/1twRegc9pCemcwfgAL0G2LhdKJX9Iisgw/view?usp=sharing" TargetMode="External"/><Relationship Id="rId5" Type="http://schemas.openxmlformats.org/officeDocument/2006/relationships/hyperlink" Target="https://drive.google.com/file/d/1ExpWOYwbtdiWzzSwKGQN4HkqIdjXdA9n/view?usp=sharing" TargetMode="External"/><Relationship Id="rId10" Type="http://schemas.openxmlformats.org/officeDocument/2006/relationships/hyperlink" Target="https://drive.google.com/file/d/1Vt4TftjQg9-GScjZpe4wdwSlM7Fy6aKf/view?usp=sharing" TargetMode="External"/><Relationship Id="rId4" Type="http://schemas.openxmlformats.org/officeDocument/2006/relationships/hyperlink" Target="https://drive.google.com/file/d/1otY1IlFrvWVdfRxHP2Bh11pkDc25LT0E/view?usp=sharing" TargetMode="External"/><Relationship Id="rId9" Type="http://schemas.openxmlformats.org/officeDocument/2006/relationships/hyperlink" Target="https://drive.google.com/file/d/11DeZssecJv3FZh-asF2v0CzMBXq5oF_x/view?usp=sharing"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ubmed.ncbi.nlm.nih.gov/37085592/"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ubmed.ncbi.nlm.nih.gov/36595261/"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cbi.nlm.nih.gov/pmc/articles/PMC10295951/"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ubmed.ncbi.nlm.nih.gov/35810336/"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cbi.nlm.nih.gov/pmc/articles/PMC8448794/#:~:text=While%20beneficial%20to%20all%20participants,functional%20status%2C%20and%20physical%20health"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drive.google.com/file/d/1psR-YAxcVZzHeOR-4Edbz0VJ_ibeDlwe/view?usp=sharing" TargetMode="External"/><Relationship Id="rId5" Type="http://schemas.openxmlformats.org/officeDocument/2006/relationships/hyperlink" Target="https://drive.google.com/file/d/1IwUwZ6CM3P2CPsdiyAfG4R268ua3Srjo/view?usp=sharing" TargetMode="External"/><Relationship Id="rId4" Type="http://schemas.openxmlformats.org/officeDocument/2006/relationships/hyperlink" Target="https://docs.google.com/document/d/1M7xDijxl3AwSbkybWmkZbXUaRG1JEAQ9/edit?usp=share_link&amp;ouid=118291999789791806737&amp;rtpof=true&amp;sd=true"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pubmed.ncbi.nlm.nih.gov/35274372/"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bmcpsychiatry.biomedcentral.com/articles/10.1186/s12888-023-05181-1#:~:text=The%20main%20aim%20is%20to,with%20treatment%20as%20usual%20(TAU)"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pubmed.ncbi.nlm.nih.gov/35854909/"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sciencedirect.com/science/article/pii/S0091743521004369"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bmcpublichealth.biomedcentral.com/articles/10.1186/s12889-022-13148-2"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bmj.com/content/350/bmj.h3271"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creativecommons.org/licenses/by/3.0/" TargetMode="External"/><Relationship Id="rId5" Type="http://schemas.openxmlformats.org/officeDocument/2006/relationships/hyperlink" Target="https://www.bmj.com/content/357/bmj.j2148" TargetMode="External"/><Relationship Id="rId4" Type="http://schemas.openxmlformats.org/officeDocument/2006/relationships/hyperlink" Target="https://creativecommons.org/licenses/by-nc/3.0/"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clearinghouseproject.eu/2021/03/29/urban-forests-a-valuable-tool-for-building-metropolitan-green-areas/" TargetMode="External"/><Relationship Id="rId2" Type="http://schemas.openxmlformats.org/officeDocument/2006/relationships/slide" Target="../slides/slide70.xml"/><Relationship Id="rId1" Type="http://schemas.openxmlformats.org/officeDocument/2006/relationships/notesMaster" Target="../notesMasters/notesMaster1.xml"/><Relationship Id="rId4" Type="http://schemas.openxmlformats.org/officeDocument/2006/relationships/hyperlink" Target="https://creativecommons.org/licenses/by/3.0/" TargetMode="Externa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www.deviantart.com/myrtopapadaki/art/Brain-Trees-169650914" TargetMode="External"/><Relationship Id="rId2" Type="http://schemas.openxmlformats.org/officeDocument/2006/relationships/slide" Target="../slides/slide71.xml"/><Relationship Id="rId1" Type="http://schemas.openxmlformats.org/officeDocument/2006/relationships/notesMaster" Target="../notesMasters/notesMaster1.xml"/><Relationship Id="rId4" Type="http://schemas.openxmlformats.org/officeDocument/2006/relationships/hyperlink" Target="https://creativecommons.org/licenses/by-nc-nd/3.0/" TargetMode="Externa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gongdal.tistory.com/entry/%ED%85%94%EB%A1%9C%EB%AF%B8%EC%96%B4-Telomere%EC%99%80-%EB%85%B8%ED%99%94-%EB%85%B8%ED%99%94%EB%A5%BC-%EB%8A%A6%EC%B6%94%EB%8A%94-%EC%8A%B5%EA%B4%80-%EB%B0%8F-%EC%9D%8C%EC%8B%9D" TargetMode="External"/><Relationship Id="rId2" Type="http://schemas.openxmlformats.org/officeDocument/2006/relationships/slide" Target="../slides/slide73.xml"/><Relationship Id="rId1" Type="http://schemas.openxmlformats.org/officeDocument/2006/relationships/notesMaster" Target="../notesMasters/notesMaster1.xml"/><Relationship Id="rId4" Type="http://schemas.openxmlformats.org/officeDocument/2006/relationships/hyperlink" Target="https://creativecommons.org/licenses/by-nc-nd/3.0/" TargetMode="Externa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d5e7fd7d1d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32" name="Google Shape;132;g2d5e7fd7d1d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d5e7fd7d1d_2_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lvl="0" indent="-317500" algn="l" rtl="0">
              <a:lnSpc>
                <a:spcPct val="115000"/>
              </a:lnSpc>
              <a:spcBef>
                <a:spcPts val="0"/>
              </a:spcBef>
              <a:spcAft>
                <a:spcPts val="0"/>
              </a:spcAft>
              <a:buClr>
                <a:schemeClr val="dk1"/>
              </a:buClr>
              <a:buSzPts val="1400"/>
              <a:buChar char="-"/>
            </a:pPr>
            <a:r>
              <a:rPr lang="en-US">
                <a:solidFill>
                  <a:schemeClr val="dk1"/>
                </a:solidFill>
              </a:rPr>
              <a:t>This figure summarizes the evidence with the dashed line showing protective benefits from prospective meta-analysis</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US">
                <a:solidFill>
                  <a:schemeClr val="dk1"/>
                </a:solidFill>
              </a:rPr>
              <a:t>To the solid lines showing efficacy in treatment from RCTs. </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US">
                <a:solidFill>
                  <a:schemeClr val="dk1"/>
                </a:solidFill>
              </a:rPr>
              <a:t>The double and triple solid lines showing convergent evidence from randomization studies and meta-analyses.</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US">
                <a:solidFill>
                  <a:schemeClr val="dk1"/>
                </a:solidFill>
              </a:rPr>
              <a:t>From here, this figure only speaks to 4 of the 6 pillars of Lifestyle Psychiatry, this is the level of compelling evidence at 2020</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The </a:t>
            </a:r>
            <a:r>
              <a:rPr lang="en-US" b="1">
                <a:solidFill>
                  <a:schemeClr val="dk1"/>
                </a:solidFill>
              </a:rPr>
              <a:t>dashed line</a:t>
            </a:r>
            <a:r>
              <a:rPr lang="en-US">
                <a:solidFill>
                  <a:schemeClr val="dk1"/>
                </a:solidFill>
              </a:rPr>
              <a:t> indicates evidence for protective benefit from either prospective meta‐analyses (P‐MAs) or Mendelian randomization studies (MRs).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The </a:t>
            </a:r>
            <a:r>
              <a:rPr lang="en-US" b="1">
                <a:solidFill>
                  <a:schemeClr val="dk1"/>
                </a:solidFill>
              </a:rPr>
              <a:t>double‐dashed</a:t>
            </a:r>
            <a:r>
              <a:rPr lang="en-US">
                <a:solidFill>
                  <a:schemeClr val="dk1"/>
                </a:solidFill>
              </a:rPr>
              <a:t> line indicates evidence for protective effects from both P‐MAs and MRs.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The </a:t>
            </a:r>
            <a:r>
              <a:rPr lang="en-US" b="1">
                <a:solidFill>
                  <a:schemeClr val="dk1"/>
                </a:solidFill>
              </a:rPr>
              <a:t>solid line</a:t>
            </a:r>
            <a:r>
              <a:rPr lang="en-US">
                <a:solidFill>
                  <a:schemeClr val="dk1"/>
                </a:solidFill>
              </a:rPr>
              <a:t> indicates evidence for efficacy in treatment of mental illness from MAs of randomized controlled trials (RCTs).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The </a:t>
            </a:r>
            <a:r>
              <a:rPr lang="en-US" b="1">
                <a:solidFill>
                  <a:schemeClr val="dk1"/>
                </a:solidFill>
              </a:rPr>
              <a:t>double solid line</a:t>
            </a:r>
            <a:r>
              <a:rPr lang="en-US">
                <a:solidFill>
                  <a:schemeClr val="dk1"/>
                </a:solidFill>
              </a:rPr>
              <a:t> indicates convergent evidence from MRs or P‐MAs with MAs of RCTs.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The </a:t>
            </a:r>
            <a:r>
              <a:rPr lang="en-US" b="1">
                <a:solidFill>
                  <a:schemeClr val="dk1"/>
                </a:solidFill>
              </a:rPr>
              <a:t>treble solid line</a:t>
            </a:r>
            <a:r>
              <a:rPr lang="en-US">
                <a:solidFill>
                  <a:schemeClr val="dk1"/>
                </a:solidFill>
              </a:rPr>
              <a:t> indicates convergent evidence from all three (P‐MAs + MRs + MAs of RCTs).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b="1">
                <a:solidFill>
                  <a:schemeClr val="dk1"/>
                </a:solidFill>
              </a:rPr>
              <a:t>ADHD</a:t>
            </a:r>
            <a:r>
              <a:rPr lang="en-US">
                <a:solidFill>
                  <a:schemeClr val="dk1"/>
                </a:solidFill>
              </a:rPr>
              <a:t> – attention‐deficit/hyperactivity disorder.</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u="sng">
                <a:solidFill>
                  <a:schemeClr val="hlink"/>
                </a:solidFill>
                <a:hlinkClick r:id="rId3"/>
              </a:rPr>
              <a:t>https://onlinelibrary.wiley.com/doi/10.1002/wps.20773</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a:solidFill>
                  <a:schemeClr val="dk1"/>
                </a:solidFill>
              </a:rPr>
              <a:t>Firth, J., Solmi, M., Wootton, R. E., Vancampfort, D., Schuch, F. B., Hoare, E., Gilbody, S., Torous, J., Teasdale, S. B., Jackson, S. E., Smith, L., Eaton, M., Jacka, F. N., Veronese, N., Marx, W., Ashdown-Franks, G., Siskind, D., Sarris, J., Rosenbaum, S., Carvalho, A. F., … Stubbs, B. (2020). A meta-review of "lifestyle psychiatry": the role of exercise, smoking, diet and sleep in the prevention and treatment of mental disorders. World psychiatry : official journal of the World Psychiatric Association (WPA), 19(3), 360–380. https://doi.org/10.1002/wps.20773</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u="sng">
                <a:solidFill>
                  <a:schemeClr val="hlink"/>
                </a:solidFill>
                <a:hlinkClick r:id="rId4"/>
              </a:rPr>
              <a:t>https://drive.google.com/file/d/1b-ZE9lJ96MKbdqTbmJN7-L9YEUPqtbmk/view?usp=sharing</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400"/>
              <a:buNone/>
            </a:pPr>
            <a:endParaRPr>
              <a:solidFill>
                <a:schemeClr val="dk1"/>
              </a:solidFill>
            </a:endParaRPr>
          </a:p>
        </p:txBody>
      </p:sp>
      <p:sp>
        <p:nvSpPr>
          <p:cNvPr id="274" name="Google Shape;274;g2d5e7fd7d1d_2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d5e7fd7d1d_2_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solidFill>
                  <a:schemeClr val="dk1"/>
                </a:solidFill>
              </a:rPr>
              <a:t>The microbiome is implicated in a variety of disorders. Much recent research has found evidence for a role for the microbiome in many diseases including skin, metabolic, and cardiovascular disease, as well as cancer, infection, and neurodegenerative and psychiatric disorders.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Carding et al: </a:t>
            </a:r>
            <a:r>
              <a:rPr lang="en-US" u="sng">
                <a:solidFill>
                  <a:schemeClr val="hlink"/>
                </a:solidFill>
                <a:hlinkClick r:id="rId3"/>
              </a:rPr>
              <a:t>https://drive.google.com/file/d/17cMIR1MdbZoqUJbpdQI2VwvxanGCGbEU/view?usp=sharing</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Cekanaviciute et al., 2017: </a:t>
            </a:r>
            <a:r>
              <a:rPr lang="en-US" u="sng">
                <a:solidFill>
                  <a:schemeClr val="hlink"/>
                </a:solidFill>
                <a:hlinkClick r:id="rId4"/>
              </a:rPr>
              <a:t>https://drive.google.com/file/d/1otY1IlFrvWVdfRxHP2Bh11pkDc25LT0E/view?usp=sharing</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Dunlop et al., 2015: </a:t>
            </a:r>
            <a:r>
              <a:rPr lang="en-US" u="sng">
                <a:solidFill>
                  <a:schemeClr val="hlink"/>
                </a:solidFill>
                <a:hlinkClick r:id="rId5"/>
              </a:rPr>
              <a:t>https://drive.google.com/file/d/1ExpWOYwbtdiWzzSwKGQN4HkqIdjXdA9n/view?usp=sharing</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Fond et al., 2015: </a:t>
            </a:r>
            <a:r>
              <a:rPr lang="en-US" u="sng">
                <a:solidFill>
                  <a:schemeClr val="hlink"/>
                </a:solidFill>
                <a:hlinkClick r:id="rId6"/>
              </a:rPr>
              <a:t>https://drive.google.com/file/d/1twRegc9pCemcwfgAL0G2LhdKJX9Iisgw/view?usp=sharing</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Li et al., 2017: </a:t>
            </a:r>
            <a:r>
              <a:rPr lang="en-US" u="sng">
                <a:solidFill>
                  <a:schemeClr val="hlink"/>
                </a:solidFill>
                <a:hlinkClick r:id="rId7"/>
              </a:rPr>
              <a:t>https://drive.google.com/file/d/11-axgFWSaM6Pjji4MLWE1d1ZPfF2jjiv/view?usp=sharing</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Sampson et al., 2016: </a:t>
            </a:r>
            <a:r>
              <a:rPr lang="en-US" u="sng">
                <a:solidFill>
                  <a:schemeClr val="hlink"/>
                </a:solidFill>
                <a:hlinkClick r:id="rId8"/>
              </a:rPr>
              <a:t>https://drive.google.com/file/d/1QLaHaLV3dC_deM7UwTLGtFznTX1KA_4u/view?usp=sharing</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Senthong et al., 2016: </a:t>
            </a:r>
            <a:r>
              <a:rPr lang="en-US" u="sng">
                <a:solidFill>
                  <a:schemeClr val="hlink"/>
                </a:solidFill>
                <a:hlinkClick r:id="rId9"/>
              </a:rPr>
              <a:t>https://drive.google.com/file/d/11DeZssecJv3FZh-asF2v0CzMBXq5oF_x/view?usp=sharing</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Tai et al., 2015: </a:t>
            </a:r>
            <a:r>
              <a:rPr lang="en-US" u="sng">
                <a:solidFill>
                  <a:schemeClr val="hlink"/>
                </a:solidFill>
                <a:hlinkClick r:id="rId10"/>
              </a:rPr>
              <a:t>https://drive.google.com/file/d/1Vt4TftjQg9-GScjZpe4wdwSlM7Fy6aKf/view?usp=sharing</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rgbClr val="0F1419"/>
              </a:solidFill>
            </a:endParaRPr>
          </a:p>
          <a:p>
            <a:pPr marL="0" lvl="0" indent="0" algn="l" rtl="0">
              <a:lnSpc>
                <a:spcPct val="100000"/>
              </a:lnSpc>
              <a:spcBef>
                <a:spcPts val="0"/>
              </a:spcBef>
              <a:spcAft>
                <a:spcPts val="0"/>
              </a:spcAft>
              <a:buSzPts val="1400"/>
              <a:buNone/>
            </a:pPr>
            <a:endParaRPr/>
          </a:p>
        </p:txBody>
      </p:sp>
      <p:sp>
        <p:nvSpPr>
          <p:cNvPr id="300" name="Google Shape;300;g2d5e7fd7d1d_2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3163408c01e_0_4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g3163408c01e_0_4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6" name="Google Shape;356;g3163408c01e_0_4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8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163408c01e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g3163408c01e_0_4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study involving 15 patients with bipolar disorder (BD) found that structured physical exercise (PE) could potentially be beneficial for treating depressive symptoms. The patients were supervised to perform aerobics and strength exercises three times per week for 12 weeks. The mean Montgomery Asberg Depression Rating Scale score was reduced by more than 50% at week 12, with 82% of the patients experiencing a reduction. However, there was no significant change in manic symptoms, functioning, or quality of life. The study provides valid pilot data, demonstrating the feasibility of PE as a treatment for depressive symptoms in BD and suggesting a potential adjunctive antidepressant effect. </a:t>
            </a:r>
            <a:endParaRPr/>
          </a:p>
          <a:p>
            <a:pPr marL="0" lvl="0" indent="0" algn="l" rtl="0">
              <a:lnSpc>
                <a:spcPct val="100000"/>
              </a:lnSpc>
              <a:spcBef>
                <a:spcPts val="0"/>
              </a:spcBef>
              <a:spcAft>
                <a:spcPts val="0"/>
              </a:spcAft>
              <a:buSzPts val="1400"/>
              <a:buNone/>
            </a:pPr>
            <a:r>
              <a:rPr lang="en-US"/>
              <a:t>Further research is needed to confirm these findings.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u="sng">
                <a:solidFill>
                  <a:schemeClr val="hlink"/>
                </a:solidFill>
                <a:hlinkClick r:id="rId3"/>
              </a:rPr>
              <a:t>https://pubmed.ncbi.nlm.nih.gov/37085592/</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d5e7fd7d1d_1_5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g2d5e7fd7d1d_1_5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Recchia et al. published a systematic review and meta-analysis in JAMA Pediatrics, extending the evidence on the health benefits of physical activity. The review included data from over 2400 youth from over 20 randomized clinical trial and quasi-experimental design studies. This 2023 study by Bustamante is timely, aligning with the rise of mental health disorders in adolescents, and uses rigorous methods like random-effects models and risk-of-bias assessment.</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The authors found a small association of physical activity interventions with improvement in depressive symptoms relative to comparison groups in youth, driven by moderate to large effect sizes in adolescents and youth with diagnosed depression.</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u="sng">
                <a:solidFill>
                  <a:schemeClr val="hlink"/>
                </a:solidFill>
                <a:hlinkClick r:id="rId3"/>
              </a:rPr>
              <a:t>https://pubmed.ncbi.nlm.nih.gov/36595261/</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3163408c01e_0_5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g3163408c01e_0_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Motor abnormalities are predictive signs of psychosis onset and progression. Physical exercise could be a clinical tool for reshaping neural connections in motor circuitry. This review discusses 21 studies on neuroimaging findings from physical treatment in psychosis cohorts. It highlights the psychotic brain's susceptibility to structural and functional changes after aerobic physical training. The review suggests that physical intervention is effective in promoting neural changes for psychotic patients, improving their illness course and functional outcome. More evidence is needed to understand its long-term efficacy.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u="sng">
                <a:solidFill>
                  <a:schemeClr val="hlink"/>
                </a:solidFill>
                <a:hlinkClick r:id="rId3"/>
              </a:rPr>
              <a:t>https://www.ncbi.nlm.nih.gov/pmc/articles/PMC10295951/</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3163408c01e_0_5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g3163408c01e_0_5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study investigates the impact of exercise on individuals at high risk for psychosis (CHR-p), who are less fit and have hippocampal abnormalities. The study involved 32 participants who participated in either an exercise or waitlist condition. The exercise intervention included a high-intensity interval exercise twice a week for three months. Results showed improved fitness, increased cognitive performance, and decreased positive symptoms compared to the waitlist group. Exercising individuals also showed stable hippocampal volumes and increased exercise-related hippocampal connectivity. The study suggests high-intensity exercise can be a beneficial therapeutic tool during the psychosis risk period.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u="sng">
                <a:solidFill>
                  <a:schemeClr val="hlink"/>
                </a:solidFill>
                <a:hlinkClick r:id="rId3"/>
              </a:rPr>
              <a:t>https://pubmed.ncbi.nlm.nih.gov/35810336/</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3163408c01e_0_5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g3163408c01e_0_599:notes"/>
          <p:cNvSpPr txBox="1">
            <a:spLocks noGrp="1"/>
          </p:cNvSpPr>
          <p:nvPr>
            <p:ph type="body" idx="1"/>
          </p:nvPr>
        </p:nvSpPr>
        <p:spPr>
          <a:xfrm>
            <a:off x="686421" y="4344025"/>
            <a:ext cx="5485200" cy="4114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For cognitively healthy people (CHP), engagement in one’s favorite activity over the past year positively affected multiple domains, including memory, emotional well-being, functional status, and physical health. This suggests a potential preventive or ameliorating effect of activity engagement, consistent with previous studies. For persons living with dementia (PLWD), engagement over the past year had favorable associations with depression and functional health. These findings suggest that ensuring that people can engage in activities as they age, regardless of cognitive status, is critical for well-being.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t>
            </a:r>
            <a:endParaRPr/>
          </a:p>
          <a:p>
            <a:pPr marL="0" lvl="0" indent="0" algn="l" rtl="0">
              <a:lnSpc>
                <a:spcPct val="100000"/>
              </a:lnSpc>
              <a:spcBef>
                <a:spcPts val="0"/>
              </a:spcBef>
              <a:spcAft>
                <a:spcPts val="0"/>
              </a:spcAft>
              <a:buSzPts val="1400"/>
              <a:buNone/>
            </a:pPr>
            <a:r>
              <a:rPr lang="en-US"/>
              <a: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u="sng">
                <a:solidFill>
                  <a:schemeClr val="hlink"/>
                </a:solidFill>
                <a:hlinkClick r:id="rId3"/>
              </a:rPr>
              <a:t>https://www.ncbi.nlm.nih.gov/pmc/articles/PMC8448794/#:~:text=While%20beneficial%20to%20all%20participants,functional%20status%2C%20and%20physical%20health</a:t>
            </a:r>
            <a:r>
              <a:rPr lang="en-US"/>
              <a: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u="sng">
                <a:solidFill>
                  <a:schemeClr val="hlink"/>
                </a:solidFill>
                <a:hlinkClick r:id="rId4"/>
              </a:rPr>
              <a:t>look at harvard study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u="sng">
                <a:solidFill>
                  <a:schemeClr val="hlink"/>
                </a:solidFill>
                <a:hlinkClick r:id="rId5"/>
              </a:rPr>
              <a:t>https://drive.google.com/file/d/1IwUwZ6CM3P2CPsdiyAfG4R268ua3Srjo/view?usp=sharing</a:t>
            </a:r>
            <a:r>
              <a:rPr lang="en-US"/>
              <a:t> </a:t>
            </a:r>
            <a:endParaRPr/>
          </a:p>
          <a:p>
            <a:pPr marL="0" lvl="0" indent="0" algn="l" rtl="0">
              <a:lnSpc>
                <a:spcPct val="100000"/>
              </a:lnSpc>
              <a:spcBef>
                <a:spcPts val="0"/>
              </a:spcBef>
              <a:spcAft>
                <a:spcPts val="0"/>
              </a:spcAft>
              <a:buSzPts val="1400"/>
              <a:buNone/>
            </a:pPr>
            <a:r>
              <a:rPr lang="en-US"/>
              <a:t>[image on the bottom right]</a:t>
            </a:r>
            <a:endParaRPr/>
          </a:p>
          <a:p>
            <a:pPr marL="0" lvl="0" indent="0" algn="l" rtl="0">
              <a:lnSpc>
                <a:spcPct val="100000"/>
              </a:lnSpc>
              <a:spcBef>
                <a:spcPts val="0"/>
              </a:spcBef>
              <a:spcAft>
                <a:spcPts val="0"/>
              </a:spcAft>
              <a:buSzPts val="1400"/>
              <a:buNone/>
            </a:pPr>
            <a:r>
              <a:rPr lang="en-US"/>
              <a:t>Figure 1. Category of favorite activity by cognitive status. Note. AL = active leisure; NAL = non-active leisure; HH = household; REL/ORG = religious and organizational; PRO = productive; SHOP = shopping; SC = self-care; COO = care of others; MISC = other miscellaneous.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u="sng">
                <a:solidFill>
                  <a:schemeClr val="hlink"/>
                </a:solidFill>
                <a:hlinkClick r:id="rId6"/>
              </a:rPr>
              <a:t>https://drive.google.com/file/d/1psR-YAxcVZzHeOR-4Edbz0VJ_ibeDlwe/view?usp=sharing</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Font typeface="Arial"/>
              <a:buNone/>
            </a:pPr>
            <a:r>
              <a:rPr lang="en-US">
                <a:solidFill>
                  <a:schemeClr val="dk1"/>
                </a:solidFill>
              </a:rPr>
              <a:t>For cognitively healthy people (CHP) engagement in one’s favorite activity over the past year positively affected multiple domains, including memory, emotional well-being, functional status, and physical health. This suggests a potential preventive or ameliorating effect of activity engagement, consistent with previous studies (Ashby-Mitchell et al., 2017; Klinedinst &amp; Resnick, 2016). For persons living with dementia (PLWD), engagement over the past year had favorable associations with depression and functional health. These findings suggest that ensuring that people can engage in activities as they age, regardless of cognitive status, is critical for well-being.</a:t>
            </a:r>
            <a:endParaRPr>
              <a:solidFill>
                <a:schemeClr val="dk1"/>
              </a:solidFill>
            </a:endParaRPr>
          </a:p>
          <a:p>
            <a:pPr marL="0" lvl="0" indent="0" algn="l" rtl="0">
              <a:lnSpc>
                <a:spcPct val="100000"/>
              </a:lnSpc>
              <a:spcBef>
                <a:spcPts val="0"/>
              </a:spcBef>
              <a:spcAft>
                <a:spcPts val="0"/>
              </a:spcAft>
              <a:buSzPts val="1400"/>
              <a:buNone/>
            </a:pPr>
            <a:endParaRPr/>
          </a:p>
        </p:txBody>
      </p:sp>
      <p:sp>
        <p:nvSpPr>
          <p:cNvPr id="468" name="Google Shape;468;g3163408c01e_0_599:notes"/>
          <p:cNvSpPr txBox="1">
            <a:spLocks noGrp="1"/>
          </p:cNvSpPr>
          <p:nvPr>
            <p:ph type="sldNum" idx="12"/>
          </p:nvPr>
        </p:nvSpPr>
        <p:spPr>
          <a:xfrm>
            <a:off x="3884026" y="8684926"/>
            <a:ext cx="2972400" cy="457500"/>
          </a:xfrm>
          <a:prstGeom prst="rect">
            <a:avLst/>
          </a:prstGeom>
          <a:noFill/>
          <a:ln>
            <a:noFill/>
          </a:ln>
        </p:spPr>
        <p:txBody>
          <a:bodyPr spcFirstLastPara="1" wrap="square" lIns="89600" tIns="89600" rIns="89600" bIns="896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400"/>
              <a:t>17</a:t>
            </a:fld>
            <a:endParaRPr sz="1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3163408c01e_0_6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g3163408c01e_0_6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study investigates the impact of aerobic exercise on executive function in children with ADHD. Seventeen children were trained for 8 weeks, and fMRI findings were analyzed before and after the training. Results showed that aerobic exercise significantly improved executive function in the left middle frontal gyrus and right superior frontal gyrus, and decreased response time in the right posterior cingulate cortex.</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u="sng">
                <a:solidFill>
                  <a:schemeClr val="hlink"/>
                </a:solidFill>
                <a:hlinkClick r:id="rId3"/>
              </a:rPr>
              <a:t>https://pubmed.ncbi.nlm.nih.gov/35274372/</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2d5e7fd7d1d_1_2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Starting to talk about this and study in progress</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Regular physical activity positively impacts ADHD core symptoms in children and adolescents, but there is a lack of evidence on its effect on adults. People with ADHD face challenges in everyday life, such as inattention, impulsivity, and hyperactivity, but exercise is less. Structured cognitive skills training can improve everyday functioning, but its contribution to increased physical activity and maintaining routines is not yet studied. The START intervention, a 12-week structured exercise program, with or without cognitive skills training, could be a valuable addition to ADHD treatment options. The study aims to describe participants' experiences and evaluate its cost-effectiveness.</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Data collection began in March 2021, the researchers are expecting final results by fall 2024</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u="sng">
                <a:solidFill>
                  <a:schemeClr val="hlink"/>
                </a:solidFill>
                <a:hlinkClick r:id="rId3"/>
              </a:rPr>
              <a:t>https://bmcpsychiatry.biomedcentral.com/articles/10.1186/s12888-023-05181-1#:~:text=The%20main%20aim%20is%20to,with%20treatment%20as%20usual%20(TAU)</a:t>
            </a:r>
            <a:endParaRPr/>
          </a:p>
          <a:p>
            <a:pPr marL="0" lvl="0" indent="0" algn="l" rtl="0">
              <a:lnSpc>
                <a:spcPct val="100000"/>
              </a:lnSpc>
              <a:spcBef>
                <a:spcPts val="0"/>
              </a:spcBef>
              <a:spcAft>
                <a:spcPts val="0"/>
              </a:spcAft>
              <a:buClr>
                <a:schemeClr val="dk1"/>
              </a:buClr>
              <a:buSzPts val="1400"/>
              <a:buFont typeface="Calibri"/>
              <a:buNone/>
            </a:pPr>
            <a:endParaRPr/>
          </a:p>
        </p:txBody>
      </p:sp>
      <p:sp>
        <p:nvSpPr>
          <p:cNvPr id="505" name="Google Shape;505;g2d5e7fd7d1d_1_2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18efc303d5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18efc303d5_0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g318efc303d5_0_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2d5e7fd7d1d_1_2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Green exercise during lockdown policies may reduce mental health symptoms, according to a study. The study found a modest decline in PHQ-4 scores, with a slightly greater protective effect during lockdown. The study suggests green exercise as a recommended behavioral intervention for public health.</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u="sng">
                <a:solidFill>
                  <a:schemeClr val="hlink"/>
                </a:solidFill>
                <a:hlinkClick r:id="rId3"/>
              </a:rPr>
              <a:t>https://pubmed.ncbi.nlm.nih.gov/35854909/</a:t>
            </a:r>
            <a:endParaRPr/>
          </a:p>
        </p:txBody>
      </p:sp>
      <p:sp>
        <p:nvSpPr>
          <p:cNvPr id="525" name="Google Shape;525;g2d5e7fd7d1d_1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2d5e7fd7d1d_1_1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The COVID-19 pandemic has increased depression and anxiety, while decreasing physical activity. A study of 20,000 adults found that less outdoor time and less physical activity were associated with higher depression and anxiety, particularly in younger age groups. The study suggests continued physical activity during emergencies.</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u="sng">
                <a:solidFill>
                  <a:schemeClr val="hlink"/>
                </a:solidFill>
                <a:hlinkClick r:id="rId3"/>
              </a:rPr>
              <a:t>https://www.sciencedirect.com/science/article/pii/S0091743521004369</a:t>
            </a:r>
            <a:endParaRPr/>
          </a:p>
        </p:txBody>
      </p:sp>
      <p:sp>
        <p:nvSpPr>
          <p:cNvPr id="548" name="Google Shape;548;g2d5e7fd7d1d_1_1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2d5e7fd7d1d_1_1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t>A study found that park access during the COVID-19 pandemic was associated with better mental health among children and parents, increased parent physical activity, and co-participation in outdoor activities. Park access was also associated with more days of outdoor time and higher levels of parent physical activity. This suggests that access to nearby parks can promote health and well-being.</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a:t>**</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US" u="sng">
                <a:solidFill>
                  <a:schemeClr val="hlink"/>
                </a:solidFill>
                <a:hlinkClick r:id="rId3"/>
              </a:rPr>
              <a:t>https://bmcpublichealth.biomedcentral.com/articles/10.1186/s12889-022-13148-2</a:t>
            </a:r>
            <a:endParaRPr/>
          </a:p>
          <a:p>
            <a:pPr marL="0" lvl="0" indent="0" algn="l" rtl="0">
              <a:lnSpc>
                <a:spcPct val="100000"/>
              </a:lnSpc>
              <a:spcBef>
                <a:spcPts val="0"/>
              </a:spcBef>
              <a:spcAft>
                <a:spcPts val="0"/>
              </a:spcAft>
              <a:buClr>
                <a:schemeClr val="dk1"/>
              </a:buClr>
              <a:buSzPts val="1400"/>
              <a:buFont typeface="Calibri"/>
              <a:buNone/>
            </a:pPr>
            <a:endParaRPr/>
          </a:p>
        </p:txBody>
      </p:sp>
      <p:sp>
        <p:nvSpPr>
          <p:cNvPr id="570" name="Google Shape;570;g2d5e7fd7d1d_1_1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2d5e7fd7d1d_1_1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591" name="Google Shape;591;g2d5e7fd7d1d_1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2d5e7fd7d1d_2_4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3" name="Google Shape;613;g2d5e7fd7d1d_2_4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4" name="Google Shape;614;g2d5e7fd7d1d_2_4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2d5e7fd7d1d_2_4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0" name="Google Shape;620;g2d5e7fd7d1d_2_4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1" name="Google Shape;621;g2d5e7fd7d1d_2_4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639" name="Google Shape;63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2d5e7fd7d1d_2_4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g2d5e7fd7d1d_2_4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9" name="Google Shape;629;g2d5e7fd7d1d_2_4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2d5e7fd7d1d_2_4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634" name="Google Shape;634;g2d5e7fd7d1d_2_4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p1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u="sng">
                <a:solidFill>
                  <a:schemeClr val="hlink"/>
                </a:solidFill>
                <a:hlinkClick r:id="rId3"/>
              </a:rPr>
              <a:t>This Photo</a:t>
            </a:r>
            <a:r>
              <a:rPr lang="en-US" sz="1200"/>
              <a:t> by Unknown Author is licensed under </a:t>
            </a:r>
            <a:r>
              <a:rPr lang="en-US" sz="1200" u="sng">
                <a:solidFill>
                  <a:schemeClr val="hlink"/>
                </a:solidFill>
                <a:hlinkClick r:id="rId4"/>
              </a:rPr>
              <a:t>CC BY-NC</a:t>
            </a:r>
            <a:endParaRPr lang="en-US" sz="1200" u="sng">
              <a:solidFill>
                <a:schemeClr val="hlink"/>
              </a:solidFil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a:hlinkClick r:id="rId5" tooltip="https://www.bmj.com/content/357/bmj.j2148"/>
              </a:rPr>
              <a:t>This Photo</a:t>
            </a:r>
            <a:r>
              <a:rPr lang="en-US" sz="1200"/>
              <a:t> by Unknown Author is licensed under </a:t>
            </a:r>
            <a:r>
              <a:rPr lang="en-US" sz="1200">
                <a:hlinkClick r:id="rId6" tooltip="https://creativecommons.org/licenses/by/3.0/"/>
              </a:rPr>
              <a:t>CC BY</a:t>
            </a:r>
            <a:endParaRPr lang="en-US" sz="1200"/>
          </a:p>
          <a:p>
            <a:pPr marL="457200" marR="0" lvl="0" indent="-228600" algn="l" rtl="0">
              <a:lnSpc>
                <a:spcPct val="100000"/>
              </a:lnSpc>
              <a:spcBef>
                <a:spcPts val="0"/>
              </a:spcBef>
              <a:spcAft>
                <a:spcPts val="0"/>
              </a:spcAft>
              <a:buClr>
                <a:srgbClr val="000000"/>
              </a:buClr>
              <a:buSzPts val="1400"/>
              <a:buFont typeface="Arial"/>
              <a:buNone/>
            </a:pPr>
            <a:endParaRPr sz="1200"/>
          </a:p>
          <a:p>
            <a:pPr marL="457200" marR="0" lvl="0" indent="-228600" algn="l" rtl="0">
              <a:lnSpc>
                <a:spcPct val="100000"/>
              </a:lnSpc>
              <a:spcBef>
                <a:spcPts val="0"/>
              </a:spcBef>
              <a:spcAft>
                <a:spcPts val="0"/>
              </a:spcAft>
              <a:buSzPts val="1400"/>
              <a:buNone/>
            </a:pPr>
            <a:endParaRPr/>
          </a:p>
        </p:txBody>
      </p:sp>
      <p:sp>
        <p:nvSpPr>
          <p:cNvPr id="520" name="Google Shape;520;p1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38207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18efc303d5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18efc303d5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g318efc303d5_0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654" name="Google Shape;65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1" name="Google Shape;67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Agency has funded over $4 Million since 2004 for Forest Bathing research</a:t>
            </a:r>
            <a:endParaRPr/>
          </a:p>
        </p:txBody>
      </p:sp>
      <p:sp>
        <p:nvSpPr>
          <p:cNvPr id="672" name="Google Shape;67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691" name="Google Shape;69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709" name="Google Shape;70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715" name="Google Shape;71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733" name="Google Shape;73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750" name="Google Shape;75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767" name="Google Shape;76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784" name="Google Shape;78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801" name="Google Shape;80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d5e7fd7d1d_2_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g2d5e7fd7d1d_2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822" name="Google Shape;82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839" name="Google Shape;83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856" name="Google Shape;85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873" name="Google Shape;87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890" name="Google Shape;89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908" name="Google Shape;90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928" name="Google Shape;92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g2d5e7fd7d1d_2_4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946" name="Google Shape;946;g2d5e7fd7d1d_2_4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3178119c7b9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3178119c7b9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5" name="Google Shape;965;g3178119c7b9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976" name="Google Shape;976;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d5e7fd7d1d_2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2d5e7fd7d1d_2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g3178119c7b9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6" name="Google Shape;986;g3178119c7b9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7" name="Google Shape;987;g3178119c7b9_0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3179a9808fb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3179a9808fb_0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7" name="Google Shape;997;g3179a9808fb_0_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3178119c7b9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3178119c7b9_0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4" name="Google Shape;1004;g3178119c7b9_0_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g2d5e7fd7d1d_2_4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013" name="Google Shape;1013;g2d5e7fd7d1d_2_4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0" name="Google Shape;103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3178119c7b9_0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3178119c7b9_0_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9" name="Google Shape;1039;g3178119c7b9_0_7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3178119c7b9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6" name="Google Shape;1046;g3178119c7b9_0_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7" name="Google Shape;1047;g3178119c7b9_0_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3178119c7b9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4" name="Google Shape;1054;g3178119c7b9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5" name="Google Shape;1055;g3178119c7b9_0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061" name="Google Shape;106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8" name="Google Shape;107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d5e7fd7d1d_1_3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Lifestyle psychiatry is an evidence-based field that employs a conventional medicine lens (as opposed to complementary/alternative medicine) to psychopathology and focuses on lifestyle interventions that can often be used as adjuncts to decreased symptoms of syndromal and subsyndromal states and at times may prevent and treat chronic diseases.  Lifestyle psychiatry can be seen as a psychiatric approach to lifestyle medicine, which is an evidence-based approach to helping individuals and families adopt and sustain healthy behaviors in preventing, treating, and reversing diseases.</a:t>
            </a:r>
            <a:endParaRPr/>
          </a:p>
          <a:p>
            <a:pPr marL="0" lvl="0" indent="0" algn="l" rtl="0">
              <a:spcBef>
                <a:spcPts val="0"/>
              </a:spcBef>
              <a:spcAft>
                <a:spcPts val="0"/>
              </a:spcAft>
              <a:buClr>
                <a:schemeClr val="dk1"/>
              </a:buClr>
              <a:buSzPts val="1100"/>
              <a:buFont typeface="Arial"/>
              <a:buNone/>
            </a:pPr>
            <a:endParaRPr b="1"/>
          </a:p>
          <a:p>
            <a:pPr marL="457200" lvl="0" indent="-298450" algn="l" rtl="0">
              <a:spcBef>
                <a:spcPts val="0"/>
              </a:spcBef>
              <a:spcAft>
                <a:spcPts val="0"/>
              </a:spcAft>
              <a:buClr>
                <a:schemeClr val="dk1"/>
              </a:buClr>
              <a:buSzPts val="1100"/>
              <a:buChar char="-"/>
            </a:pPr>
            <a:r>
              <a:rPr lang="en-US" sz="1100">
                <a:latin typeface="Arial"/>
                <a:ea typeface="Arial"/>
                <a:cs typeface="Arial"/>
                <a:sym typeface="Arial"/>
              </a:rPr>
              <a:t>As we’re thinking about lifestyle psych and these pillars around mental health</a:t>
            </a:r>
            <a:endParaRPr sz="1100">
              <a:latin typeface="Arial"/>
              <a:ea typeface="Arial"/>
              <a:cs typeface="Arial"/>
              <a:sym typeface="Arial"/>
            </a:endParaRPr>
          </a:p>
          <a:p>
            <a:pPr marL="457200" lvl="0" indent="-298450" algn="l" rtl="0">
              <a:spcBef>
                <a:spcPts val="0"/>
              </a:spcBef>
              <a:spcAft>
                <a:spcPts val="0"/>
              </a:spcAft>
              <a:buClr>
                <a:schemeClr val="dk1"/>
              </a:buClr>
              <a:buSzPts val="1100"/>
              <a:buChar char="-"/>
            </a:pPr>
            <a:r>
              <a:rPr lang="en-US" sz="1100">
                <a:latin typeface="Arial"/>
                <a:ea typeface="Arial"/>
                <a:cs typeface="Arial"/>
                <a:sym typeface="Arial"/>
              </a:rPr>
              <a:t>Bidirectionality of mental and physical health</a:t>
            </a:r>
            <a:endParaRPr sz="1100">
              <a:latin typeface="Arial"/>
              <a:ea typeface="Arial"/>
              <a:cs typeface="Arial"/>
              <a:sym typeface="Arial"/>
            </a:endParaRPr>
          </a:p>
          <a:p>
            <a:pPr marL="457200" lvl="0" indent="-298450" algn="l" rtl="0">
              <a:spcBef>
                <a:spcPts val="0"/>
              </a:spcBef>
              <a:spcAft>
                <a:spcPts val="0"/>
              </a:spcAft>
              <a:buClr>
                <a:schemeClr val="dk1"/>
              </a:buClr>
              <a:buSzPts val="1100"/>
              <a:buChar char="-"/>
            </a:pPr>
            <a:r>
              <a:rPr lang="en-US" sz="1100">
                <a:latin typeface="Arial"/>
                <a:ea typeface="Arial"/>
                <a:cs typeface="Arial"/>
                <a:sym typeface="Arial"/>
              </a:rPr>
              <a:t>Each of these pillars are affected by our brain and mental health</a:t>
            </a:r>
            <a:endParaRPr sz="1100">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b="1"/>
              <a:t>MENTION 6 pillars</a:t>
            </a:r>
            <a:endParaRPr b="1"/>
          </a:p>
          <a:p>
            <a:pPr marL="0" lvl="0" indent="0" algn="l" rtl="0">
              <a:spcBef>
                <a:spcPts val="0"/>
              </a:spcBef>
              <a:spcAft>
                <a:spcPts val="0"/>
              </a:spcAft>
              <a:buClr>
                <a:schemeClr val="dk1"/>
              </a:buClr>
              <a:buSzPts val="1100"/>
              <a:buFont typeface="Arial"/>
              <a:buNone/>
            </a:pPr>
            <a:r>
              <a:rPr lang="en-US" b="1"/>
              <a:t>Consensus on exercise?</a:t>
            </a:r>
            <a:endParaRPr b="1"/>
          </a:p>
          <a:p>
            <a:pPr marL="0" lvl="0" indent="0" algn="l" rtl="0">
              <a:spcBef>
                <a:spcPts val="0"/>
              </a:spcBef>
              <a:spcAft>
                <a:spcPts val="0"/>
              </a:spcAft>
              <a:buClr>
                <a:schemeClr val="dk1"/>
              </a:buClr>
              <a:buSzPts val="1100"/>
              <a:buFont typeface="Arial"/>
              <a:buNone/>
            </a:pPr>
            <a:r>
              <a:rPr lang="en-US" b="1"/>
              <a:t>Today, our talk is going to focus on the nutrition pillar, specifically a subset within gut microbiome</a:t>
            </a:r>
            <a:endParaRPr/>
          </a:p>
        </p:txBody>
      </p:sp>
      <p:sp>
        <p:nvSpPr>
          <p:cNvPr id="191" name="Google Shape;191;g2d5e7fd7d1d_1_3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086" name="Google Shape;1086;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103" name="Google Shape;110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120" name="Google Shape;1120;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g2d5e7fd7d1d_2_4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0" name="Google Shape;1140;g2d5e7fd7d1d_2_4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1" name="Google Shape;1141;g2d5e7fd7d1d_2_4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g2d5e7fd7d1d_2_4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2" name="Google Shape;1152;g2d5e7fd7d1d_2_4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3" name="Google Shape;1153;g2d5e7fd7d1d_2_4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162" name="Google Shape;116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3178119c7b9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8" name="Google Shape;1188;g3178119c7b9_0_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9" name="Google Shape;1189;g3178119c7b9_0_5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197" name="Google Shape;119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202" name="Google Shape;1202;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209" name="Google Shape;120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163408c01e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2" name="Google Shape;212;g3163408c01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7" name="Google Shape;1227;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200" u="sng">
                <a:solidFill>
                  <a:schemeClr val="hlink"/>
                </a:solidFill>
                <a:hlinkClick r:id="rId3"/>
              </a:rPr>
              <a:t>This Photo</a:t>
            </a:r>
            <a:r>
              <a:rPr lang="en-US" sz="1200"/>
              <a:t> by Unknown Author is licensed under </a:t>
            </a:r>
            <a:r>
              <a:rPr lang="en-US" sz="1200" u="sng">
                <a:solidFill>
                  <a:schemeClr val="hlink"/>
                </a:solidFill>
                <a:hlinkClick r:id="rId4"/>
              </a:rPr>
              <a:t>CC BY</a:t>
            </a:r>
            <a:endParaRPr sz="1200"/>
          </a:p>
          <a:p>
            <a:pPr marL="0" lvl="0" indent="0" algn="l" rtl="0">
              <a:spcBef>
                <a:spcPts val="0"/>
              </a:spcBef>
              <a:spcAft>
                <a:spcPts val="0"/>
              </a:spcAft>
              <a:buNone/>
            </a:pPr>
            <a:endParaRPr/>
          </a:p>
        </p:txBody>
      </p:sp>
      <p:sp>
        <p:nvSpPr>
          <p:cNvPr id="1228" name="Google Shape;1228;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70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6" name="Google Shape;1236;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u="sng">
                <a:solidFill>
                  <a:schemeClr val="hlink"/>
                </a:solidFill>
                <a:hlinkClick r:id="rId3"/>
              </a:rPr>
              <a:t>This Photo</a:t>
            </a:r>
            <a:r>
              <a:rPr lang="en-US" sz="1200"/>
              <a:t> by Unknown Author is licensed under </a:t>
            </a:r>
            <a:r>
              <a:rPr lang="en-US" sz="1200" u="sng">
                <a:solidFill>
                  <a:schemeClr val="hlink"/>
                </a:solidFill>
                <a:hlinkClick r:id="rId4"/>
              </a:rPr>
              <a:t>CC BY-NC-ND</a:t>
            </a:r>
            <a:endParaRPr sz="1200"/>
          </a:p>
          <a:p>
            <a:pPr marL="0" lvl="0" indent="0" algn="l" rtl="0">
              <a:spcBef>
                <a:spcPts val="0"/>
              </a:spcBef>
              <a:spcAft>
                <a:spcPts val="0"/>
              </a:spcAft>
              <a:buNone/>
            </a:pPr>
            <a:endParaRPr/>
          </a:p>
        </p:txBody>
      </p:sp>
      <p:sp>
        <p:nvSpPr>
          <p:cNvPr id="1237" name="Google Shape;1237;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5" name="Google Shape;1245;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3" name="Google Shape;1253;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u="sng">
                <a:solidFill>
                  <a:schemeClr val="hlink"/>
                </a:solidFill>
                <a:hlinkClick r:id="rId3"/>
              </a:rPr>
              <a:t>This Photo</a:t>
            </a:r>
            <a:r>
              <a:rPr lang="en-US" sz="1200"/>
              <a:t> by Unknown Author is licensed under </a:t>
            </a:r>
            <a:r>
              <a:rPr lang="en-US" sz="1200" u="sng">
                <a:solidFill>
                  <a:schemeClr val="hlink"/>
                </a:solidFill>
                <a:hlinkClick r:id="rId4"/>
              </a:rPr>
              <a:t>CC BY-NC-ND</a:t>
            </a:r>
            <a:endParaRPr sz="1200"/>
          </a:p>
          <a:p>
            <a:pPr marL="0" lvl="0" indent="0" algn="l" rtl="0">
              <a:spcBef>
                <a:spcPts val="0"/>
              </a:spcBef>
              <a:spcAft>
                <a:spcPts val="0"/>
              </a:spcAft>
              <a:buNone/>
            </a:pPr>
            <a:endParaRPr/>
          </a:p>
        </p:txBody>
      </p:sp>
      <p:sp>
        <p:nvSpPr>
          <p:cNvPr id="1254" name="Google Shape;1254;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2" name="Google Shape;1262;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p:cNvGrpSpPr/>
        <p:nvPr/>
      </p:nvGrpSpPr>
      <p:grpSpPr>
        <a:xfrm>
          <a:off x="0" y="0"/>
          <a:ext cx="0" cy="0"/>
          <a:chOff x="0" y="0"/>
          <a:chExt cx="0" cy="0"/>
        </a:xfrm>
      </p:grpSpPr>
      <p:sp>
        <p:nvSpPr>
          <p:cNvPr id="1267" name="Google Shape;1267;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8" name="Google Shape;1268;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
        <p:cNvGrpSpPr/>
        <p:nvPr/>
      </p:nvGrpSpPr>
      <p:grpSpPr>
        <a:xfrm>
          <a:off x="0" y="0"/>
          <a:ext cx="0" cy="0"/>
          <a:chOff x="0" y="0"/>
          <a:chExt cx="0" cy="0"/>
        </a:xfrm>
      </p:grpSpPr>
      <p:sp>
        <p:nvSpPr>
          <p:cNvPr id="1272" name="Google Shape;1272;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3" name="Google Shape;1273;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278" name="Google Shape;1278;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4"/>
        <p:cNvGrpSpPr/>
        <p:nvPr/>
      </p:nvGrpSpPr>
      <p:grpSpPr>
        <a:xfrm>
          <a:off x="0" y="0"/>
          <a:ext cx="0" cy="0"/>
          <a:chOff x="0" y="0"/>
          <a:chExt cx="0" cy="0"/>
        </a:xfrm>
      </p:grpSpPr>
      <p:sp>
        <p:nvSpPr>
          <p:cNvPr id="1295" name="Google Shape;1295;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296" name="Google Shape;1296;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304" name="Google Shape;1304;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d5e7fd7d1d_1_3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https://pubmed.ncbi.nlm.nih.gov/26643054/</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“The BPSL Model provides a useful framework for understanding the factors that contribute to the development of mood disorders and for planning clinical management. It encompasses biological, psychological and social perspectives alongside lifestyle factors and is therefore referred to as the BPSL Model. Typically mood disorders arise from factors from more than one domain. Consequently a broad range of treatments are usually needed to satisfactorily treat mood disorders.”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400"/>
              <a:buFont typeface="Arial"/>
              <a:buNone/>
            </a:pPr>
            <a:r>
              <a:rPr lang="en-US"/>
              <a:t>https://drive.google.com/file/d/1gqr7OQ-xGQr6qxpnG4FqQYVj410wlnIH/view?usp=drive_link</a:t>
            </a:r>
            <a:endParaRPr/>
          </a:p>
        </p:txBody>
      </p:sp>
      <p:sp>
        <p:nvSpPr>
          <p:cNvPr id="233" name="Google Shape;233;g2d5e7fd7d1d_1_3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7"/>
        <p:cNvGrpSpPr/>
        <p:nvPr/>
      </p:nvGrpSpPr>
      <p:grpSpPr>
        <a:xfrm>
          <a:off x="0" y="0"/>
          <a:ext cx="0" cy="0"/>
          <a:chOff x="0" y="0"/>
          <a:chExt cx="0" cy="0"/>
        </a:xfrm>
      </p:grpSpPr>
      <p:sp>
        <p:nvSpPr>
          <p:cNvPr id="1308" name="Google Shape;1308;g318efc303d5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9" name="Google Shape;1309;g318efc303d5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0" name="Google Shape;1310;g318efc303d5_0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g2d5e7fd7d1d_2_5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19" name="Google Shape;1319;g2d5e7fd7d1d_2_5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d5e7fd7d1d_2_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050">
                <a:solidFill>
                  <a:srgbClr val="888888"/>
                </a:solidFill>
                <a:highlight>
                  <a:srgbClr val="FFFFFF"/>
                </a:highlight>
              </a:rPr>
              <a:t>demonstrates the biopsychosocial and lifestyle elements of the MDcpg</a:t>
            </a:r>
            <a:r>
              <a:rPr lang="en-US" sz="800">
                <a:solidFill>
                  <a:srgbClr val="888888"/>
                </a:solidFill>
                <a:highlight>
                  <a:srgbClr val="FFFFFF"/>
                </a:highlight>
              </a:rPr>
              <a:t>2020</a:t>
            </a:r>
            <a:r>
              <a:rPr lang="en-US" sz="1050">
                <a:solidFill>
                  <a:srgbClr val="888888"/>
                </a:solidFill>
                <a:highlight>
                  <a:srgbClr val="FFFFFF"/>
                </a:highlight>
              </a:rPr>
              <a:t> treatment framework, applicable to all phases of all mood disorders. Three additional features are noteworthy. First, the framework shows that lifestyle changes and psychological interventions are foundational in the treatment of mood disorders. These are both recommended </a:t>
            </a:r>
            <a:r>
              <a:rPr lang="en-US" sz="1050" i="1">
                <a:solidFill>
                  <a:srgbClr val="888888"/>
                </a:solidFill>
                <a:highlight>
                  <a:srgbClr val="FFFFFF"/>
                </a:highlight>
              </a:rPr>
              <a:t>Actions</a:t>
            </a:r>
            <a:r>
              <a:rPr lang="en-US" sz="1050">
                <a:solidFill>
                  <a:srgbClr val="888888"/>
                </a:solidFill>
                <a:highlight>
                  <a:srgbClr val="FFFFFF"/>
                </a:highlight>
              </a:rPr>
              <a:t> – essentially non-negotiable and to be discussed with all patients. Lifestyle changes include smoking cessation, limiting alcohol and substance misuse, instituting exercise, sleep hygiene and a healthy diet. An evidence-informed innovation in MDcpg</a:t>
            </a:r>
            <a:r>
              <a:rPr lang="en-US" sz="800">
                <a:solidFill>
                  <a:srgbClr val="888888"/>
                </a:solidFill>
                <a:highlight>
                  <a:srgbClr val="FFFFFF"/>
                </a:highlight>
              </a:rPr>
              <a:t>2020</a:t>
            </a:r>
            <a:r>
              <a:rPr lang="en-US" sz="1050">
                <a:solidFill>
                  <a:srgbClr val="888888"/>
                </a:solidFill>
                <a:highlight>
                  <a:srgbClr val="FFFFFF"/>
                </a:highlight>
              </a:rPr>
              <a:t> is the prioritisation of psychological intervention as a foundational action in the treatment of all mood disorders: all patients should be offered structured psychological treatment. Second, clinician </a:t>
            </a:r>
            <a:r>
              <a:rPr lang="en-US" sz="1050" i="1">
                <a:solidFill>
                  <a:srgbClr val="888888"/>
                </a:solidFill>
                <a:highlight>
                  <a:srgbClr val="FFFFFF"/>
                </a:highlight>
              </a:rPr>
              <a:t>Choices</a:t>
            </a:r>
            <a:r>
              <a:rPr lang="en-US" sz="1050">
                <a:solidFill>
                  <a:srgbClr val="888888"/>
                </a:solidFill>
                <a:highlight>
                  <a:srgbClr val="FFFFFF"/>
                </a:highlight>
              </a:rPr>
              <a:t> are then layered on top of this base. </a:t>
            </a:r>
            <a:r>
              <a:rPr lang="en-US" sz="1050" i="1">
                <a:solidFill>
                  <a:srgbClr val="888888"/>
                </a:solidFill>
                <a:highlight>
                  <a:srgbClr val="FFFFFF"/>
                </a:highlight>
              </a:rPr>
              <a:t>Choices</a:t>
            </a:r>
            <a:r>
              <a:rPr lang="en-US" sz="1050">
                <a:solidFill>
                  <a:srgbClr val="888888"/>
                </a:solidFill>
                <a:highlight>
                  <a:srgbClr val="FFFFFF"/>
                </a:highlight>
              </a:rPr>
              <a:t> begin with straightforward pharmacotherapy, traditionally the focus of mood disorder management, but seen here as resting on the foundation of lifestyle changes and psychological intervention. Treatment may then need to progress to permutations (combinations and augmentation strategies), and possibly further to </a:t>
            </a:r>
            <a:r>
              <a:rPr lang="en-US" sz="1050" i="1">
                <a:solidFill>
                  <a:srgbClr val="888888"/>
                </a:solidFill>
                <a:highlight>
                  <a:srgbClr val="FFFFFF"/>
                </a:highlight>
              </a:rPr>
              <a:t>Alternatives</a:t>
            </a:r>
            <a:r>
              <a:rPr lang="en-US" sz="1050">
                <a:solidFill>
                  <a:srgbClr val="888888"/>
                </a:solidFill>
                <a:highlight>
                  <a:srgbClr val="FFFFFF"/>
                </a:highlight>
              </a:rPr>
              <a:t>, including physical treatments such as ECT. Finally, the schematic shows how functional recovery can be achieved at many steps along this process, with ‘earlier’ functional recovery precluding the need for more invasive intervention.</a:t>
            </a:r>
            <a:r>
              <a:rPr lang="en-US">
                <a:solidFill>
                  <a:schemeClr val="dk1"/>
                </a:solidFill>
              </a:rPr>
              <a:t>The Actions, Choices and Alternatives framework for the management of mood disorders. This framework includes three components. (1) Actions—form the basic foundation of management and should be instituted whenever possible. They include lifestyle changes and psychological interventions. (2) Choices—involve those pharmacotherapeutic options that are recommended and should be trialled initially. They can also be used as part of more complex regimens involving combinations and alternative treatment strategies. (3) Alternatives—include complex medication strategies and physical treatments such as ECT. It is important to note that functional recovery can be achieved at any point in this process, and the aim should be to achieve this as quickly and effectively as possible.</a:t>
            </a:r>
            <a:endParaRPr>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US" sz="1000">
                <a:solidFill>
                  <a:srgbClr val="222222"/>
                </a:solidFill>
                <a:highlight>
                  <a:schemeClr val="lt1"/>
                </a:highlight>
              </a:rPr>
              <a:t>Malhi, G. S., Bell, E., Singh, A. B., Bassett, D., Berk, M., Boyce, P., ... &amp; Murray, G. (2020). The 2020 Royal Australian and New Zealand College of Psychiatrists clinical practice guidelines for mood disorders: major depression summary. </a:t>
            </a:r>
            <a:r>
              <a:rPr lang="en-US" sz="1000" i="1">
                <a:solidFill>
                  <a:srgbClr val="222222"/>
                </a:solidFill>
                <a:highlight>
                  <a:schemeClr val="lt1"/>
                </a:highlight>
              </a:rPr>
              <a:t>Bipolar disorders</a:t>
            </a:r>
            <a:r>
              <a:rPr lang="en-US" sz="1000">
                <a:solidFill>
                  <a:srgbClr val="222222"/>
                </a:solidFill>
                <a:highlight>
                  <a:schemeClr val="lt1"/>
                </a:highlight>
              </a:rPr>
              <a:t>, </a:t>
            </a:r>
            <a:r>
              <a:rPr lang="en-US" sz="1000" i="1">
                <a:solidFill>
                  <a:srgbClr val="222222"/>
                </a:solidFill>
                <a:highlight>
                  <a:schemeClr val="lt1"/>
                </a:highlight>
              </a:rPr>
              <a:t>22</a:t>
            </a:r>
            <a:r>
              <a:rPr lang="en-US" sz="1000">
                <a:solidFill>
                  <a:srgbClr val="222222"/>
                </a:solidFill>
                <a:highlight>
                  <a:schemeClr val="lt1"/>
                </a:highlight>
              </a:rPr>
              <a:t>(8), 788-804.</a:t>
            </a:r>
            <a:endParaRPr>
              <a:solidFill>
                <a:schemeClr val="dk1"/>
              </a:solidFil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https://drive.google.com/file/d/1-669TqboLN1mfmbSkRnkVKOTKbK4DIj4/view?usp=drive_link</a:t>
            </a:r>
            <a:endParaRPr/>
          </a:p>
        </p:txBody>
      </p:sp>
      <p:sp>
        <p:nvSpPr>
          <p:cNvPr id="254" name="Google Shape;254;g2d5e7fd7d1d_2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1"/>
        <p:cNvGrpSpPr/>
        <p:nvPr/>
      </p:nvGrpSpPr>
      <p:grpSpPr>
        <a:xfrm>
          <a:off x="0" y="0"/>
          <a:ext cx="0" cy="0"/>
          <a:chOff x="0" y="0"/>
          <a:chExt cx="0" cy="0"/>
        </a:xfrm>
      </p:grpSpPr>
      <p:sp>
        <p:nvSpPr>
          <p:cNvPr id="72" name="Google Shape;72;p8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8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4" name="Google Shape;74;p8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8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6" name="Google Shape;76;p8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8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8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0"/>
        <p:cNvGrpSpPr/>
        <p:nvPr/>
      </p:nvGrpSpPr>
      <p:grpSpPr>
        <a:xfrm>
          <a:off x="0" y="0"/>
          <a:ext cx="0" cy="0"/>
          <a:chOff x="0" y="0"/>
          <a:chExt cx="0" cy="0"/>
        </a:xfrm>
      </p:grpSpPr>
      <p:sp>
        <p:nvSpPr>
          <p:cNvPr id="81" name="Google Shape;81;p8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8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8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5"/>
        <p:cNvGrpSpPr/>
        <p:nvPr/>
      </p:nvGrpSpPr>
      <p:grpSpPr>
        <a:xfrm>
          <a:off x="0" y="0"/>
          <a:ext cx="0" cy="0"/>
          <a:chOff x="0" y="0"/>
          <a:chExt cx="0" cy="0"/>
        </a:xfrm>
      </p:grpSpPr>
      <p:sp>
        <p:nvSpPr>
          <p:cNvPr id="86" name="Google Shape;86;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8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1"/>
        <p:cNvGrpSpPr/>
        <p:nvPr/>
      </p:nvGrpSpPr>
      <p:grpSpPr>
        <a:xfrm>
          <a:off x="0" y="0"/>
          <a:ext cx="0" cy="0"/>
          <a:chOff x="0" y="0"/>
          <a:chExt cx="0" cy="0"/>
        </a:xfrm>
      </p:grpSpPr>
      <p:sp>
        <p:nvSpPr>
          <p:cNvPr id="92" name="Google Shape;92;p8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8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구역 머리글">
  <p:cSld name="SECTION_HEADER_1">
    <p:spTree>
      <p:nvGrpSpPr>
        <p:cNvPr id="1" name="Shape 97"/>
        <p:cNvGrpSpPr/>
        <p:nvPr/>
      </p:nvGrpSpPr>
      <p:grpSpPr>
        <a:xfrm>
          <a:off x="0" y="0"/>
          <a:ext cx="0" cy="0"/>
          <a:chOff x="0" y="0"/>
          <a:chExt cx="0" cy="0"/>
        </a:xfrm>
      </p:grpSpPr>
      <p:sp>
        <p:nvSpPr>
          <p:cNvPr id="98" name="Google Shape;98;g313e4d441c6_1_806"/>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Malgun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g313e4d441c6_1_806"/>
          <p:cNvSpPr txBox="1">
            <a:spLocks noGrp="1"/>
          </p:cNvSpPr>
          <p:nvPr>
            <p:ph type="body" idx="1"/>
          </p:nvPr>
        </p:nvSpPr>
        <p:spPr>
          <a:xfrm>
            <a:off x="831850" y="4589463"/>
            <a:ext cx="10515600" cy="1500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900"/>
              <a:buNone/>
              <a:defRPr sz="19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0" name="Google Shape;100;g313e4d441c6_1_80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g313e4d441c6_1_80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2" name="Google Shape;102;g313e4d441c6_1_806"/>
          <p:cNvSpPr txBox="1"/>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b="0" i="0" u="none" strike="noStrike" cap="none">
                <a:solidFill>
                  <a:srgbClr val="888888"/>
                </a:solidFill>
                <a:latin typeface="Malgun Gothic"/>
                <a:ea typeface="Malgun Gothic"/>
                <a:cs typeface="Malgun Gothic"/>
                <a:sym typeface="Malgun Gothic"/>
              </a:rPr>
              <a:t>2021-09-10</a:t>
            </a:r>
            <a:endParaRPr sz="1200" b="0" i="0" u="none" strike="noStrike" cap="none">
              <a:solidFill>
                <a:srgbClr val="888888"/>
              </a:solidFill>
              <a:latin typeface="Malgun Gothic"/>
              <a:ea typeface="Malgun Gothic"/>
              <a:cs typeface="Malgun Gothic"/>
              <a:sym typeface="Malgun Gothic"/>
            </a:endParaRPr>
          </a:p>
        </p:txBody>
      </p:sp>
      <p:sp>
        <p:nvSpPr>
          <p:cNvPr id="103" name="Google Shape;103;g313e4d441c6_1_806"/>
          <p:cNvSpPr txBox="1"/>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888888"/>
                </a:solidFill>
                <a:latin typeface="Malgun Gothic"/>
                <a:ea typeface="Malgun Gothic"/>
                <a:cs typeface="Malgun Gothic"/>
                <a:sym typeface="Malgun Gothic"/>
              </a:rPr>
              <a:t>‹#›</a:t>
            </a:fld>
            <a:endParaRPr sz="1200" b="0" i="0" u="none" strike="noStrike" cap="none">
              <a:solidFill>
                <a:srgbClr val="888888"/>
              </a:solidFill>
              <a:latin typeface="Malgun Gothic"/>
              <a:ea typeface="Malgun Gothic"/>
              <a:cs typeface="Malgun Gothic"/>
              <a:sym typeface="Malgun Gothic"/>
            </a:endParaRPr>
          </a:p>
        </p:txBody>
      </p:sp>
      <p:pic>
        <p:nvPicPr>
          <p:cNvPr id="104" name="Google Shape;104;g313e4d441c6_1_806" descr="텍스트이(가) 표시된 사진&#10;&#10;자동 생성된 설명"/>
          <p:cNvPicPr preferRelativeResize="0"/>
          <p:nvPr/>
        </p:nvPicPr>
        <p:blipFill rotWithShape="1">
          <a:blip r:embed="rId2">
            <a:alphaModFix/>
          </a:blip>
          <a:srcRect/>
          <a:stretch/>
        </p:blipFill>
        <p:spPr>
          <a:xfrm>
            <a:off x="1022497" y="6223711"/>
            <a:ext cx="1940442" cy="512061"/>
          </a:xfrm>
          <a:prstGeom prst="rect">
            <a:avLst/>
          </a:prstGeom>
          <a:noFill/>
          <a:ln>
            <a:noFill/>
          </a:ln>
        </p:spPr>
      </p:pic>
      <p:pic>
        <p:nvPicPr>
          <p:cNvPr id="105" name="Google Shape;105;g313e4d441c6_1_806" descr="텍스트이(가) 표시된 사진&#10;&#10;자동 생성된 설명"/>
          <p:cNvPicPr preferRelativeResize="0"/>
          <p:nvPr/>
        </p:nvPicPr>
        <p:blipFill rotWithShape="1">
          <a:blip r:embed="rId3">
            <a:alphaModFix/>
          </a:blip>
          <a:srcRect/>
          <a:stretch/>
        </p:blipFill>
        <p:spPr>
          <a:xfrm>
            <a:off x="9011979" y="6194968"/>
            <a:ext cx="1940443" cy="595813"/>
          </a:xfrm>
          <a:prstGeom prst="rect">
            <a:avLst/>
          </a:prstGeom>
          <a:noFill/>
          <a:ln>
            <a:noFill/>
          </a:ln>
        </p:spPr>
      </p:pic>
      <p:cxnSp>
        <p:nvCxnSpPr>
          <p:cNvPr id="106" name="Google Shape;106;g313e4d441c6_1_806"/>
          <p:cNvCxnSpPr/>
          <p:nvPr/>
        </p:nvCxnSpPr>
        <p:spPr>
          <a:xfrm>
            <a:off x="361507" y="6195232"/>
            <a:ext cx="11376900" cy="0"/>
          </a:xfrm>
          <a:prstGeom prst="straightConnector1">
            <a:avLst/>
          </a:prstGeom>
          <a:noFill/>
          <a:ln w="12700" cap="flat" cmpd="sng">
            <a:solidFill>
              <a:schemeClr val="accent6"/>
            </a:solidFill>
            <a:prstDash val="solid"/>
            <a:miter lim="800000"/>
            <a:headEnd type="none" w="sm" len="sm"/>
            <a:tailEnd type="none" w="sm" len="sm"/>
          </a:ln>
        </p:spPr>
      </p:cxnSp>
      <p:sp>
        <p:nvSpPr>
          <p:cNvPr id="107" name="Google Shape;107;g313e4d441c6_1_806"/>
          <p:cNvSpPr txBox="1"/>
          <p:nvPr/>
        </p:nvSpPr>
        <p:spPr>
          <a:xfrm>
            <a:off x="3974361" y="6356350"/>
            <a:ext cx="42432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i="0" u="none" strike="noStrike" cap="none">
                <a:solidFill>
                  <a:srgbClr val="7F7F7F"/>
                </a:solidFill>
                <a:latin typeface="Arial"/>
                <a:ea typeface="Arial"/>
                <a:cs typeface="Arial"/>
                <a:sym typeface="Arial"/>
              </a:rPr>
              <a:t>2021 3rd Int'l Lifestyle Medicine Seminar</a:t>
            </a:r>
            <a:endParaRPr sz="1600" b="1" i="0" u="none" strike="noStrike" cap="none">
              <a:solidFill>
                <a:srgbClr val="7F7F7F"/>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8"/>
        <p:cNvGrpSpPr/>
        <p:nvPr/>
      </p:nvGrpSpPr>
      <p:grpSpPr>
        <a:xfrm>
          <a:off x="0" y="0"/>
          <a:ext cx="0" cy="0"/>
          <a:chOff x="0" y="0"/>
          <a:chExt cx="0" cy="0"/>
        </a:xfrm>
      </p:grpSpPr>
      <p:sp>
        <p:nvSpPr>
          <p:cNvPr id="109" name="Google Shape;109;g313e4d441c6_1_817"/>
          <p:cNvSpPr txBox="1">
            <a:spLocks noGrp="1"/>
          </p:cNvSpPr>
          <p:nvPr>
            <p:ph type="title"/>
          </p:nvPr>
        </p:nvSpPr>
        <p:spPr>
          <a:xfrm>
            <a:off x="415600" y="593367"/>
            <a:ext cx="11360700" cy="763500"/>
          </a:xfrm>
          <a:prstGeom prst="rect">
            <a:avLst/>
          </a:prstGeom>
        </p:spPr>
        <p:txBody>
          <a:bodyPr spcFirstLastPara="1" wrap="square" lIns="91425" tIns="45700" rIns="91425" bIns="45700" anchor="ctr" anchorCtr="0">
            <a:normAutofit/>
          </a:bodyPr>
          <a:lstStyle>
            <a:lvl1pPr lvl="0">
              <a:spcBef>
                <a:spcPts val="0"/>
              </a:spcBef>
              <a:spcAft>
                <a:spcPts val="0"/>
              </a:spcAft>
              <a:buSzPts val="4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g313e4d441c6_1_817"/>
          <p:cNvSpPr txBox="1">
            <a:spLocks noGrp="1"/>
          </p:cNvSpPr>
          <p:nvPr>
            <p:ph type="body" idx="1"/>
          </p:nvPr>
        </p:nvSpPr>
        <p:spPr>
          <a:xfrm>
            <a:off x="415600" y="1536633"/>
            <a:ext cx="11360700" cy="4555200"/>
          </a:xfrm>
          <a:prstGeom prst="rect">
            <a:avLst/>
          </a:prstGeom>
        </p:spPr>
        <p:txBody>
          <a:bodyPr spcFirstLastPara="1" wrap="square" lIns="91425" tIns="45700" rIns="91425" bIns="45700" anchor="t" anchorCtr="0">
            <a:normAutofit/>
          </a:bodyPr>
          <a:lstStyle>
            <a:lvl1pPr marL="457200" lvl="0" indent="-406400">
              <a:spcBef>
                <a:spcPts val="1000"/>
              </a:spcBef>
              <a:spcAft>
                <a:spcPts val="0"/>
              </a:spcAft>
              <a:buSzPts val="2800"/>
              <a:buChar char="•"/>
              <a:defRPr/>
            </a:lvl1pPr>
            <a:lvl2pPr marL="914400" lvl="1" indent="-381000">
              <a:spcBef>
                <a:spcPts val="500"/>
              </a:spcBef>
              <a:spcAft>
                <a:spcPts val="0"/>
              </a:spcAft>
              <a:buSzPts val="2400"/>
              <a:buChar char="•"/>
              <a:defRPr/>
            </a:lvl2pPr>
            <a:lvl3pPr marL="1371600" lvl="2" indent="-355600">
              <a:spcBef>
                <a:spcPts val="500"/>
              </a:spcBef>
              <a:spcAft>
                <a:spcPts val="0"/>
              </a:spcAft>
              <a:buSzPts val="2000"/>
              <a:buChar char="•"/>
              <a:defRPr/>
            </a:lvl3pPr>
            <a:lvl4pPr marL="1828800" lvl="3" indent="-342900">
              <a:spcBef>
                <a:spcPts val="500"/>
              </a:spcBef>
              <a:spcAft>
                <a:spcPts val="0"/>
              </a:spcAft>
              <a:buSzPts val="1800"/>
              <a:buChar char="•"/>
              <a:defRPr/>
            </a:lvl4pPr>
            <a:lvl5pPr marL="2286000" lvl="4" indent="-342900">
              <a:spcBef>
                <a:spcPts val="500"/>
              </a:spcBef>
              <a:spcAft>
                <a:spcPts val="0"/>
              </a:spcAft>
              <a:buSzPts val="1800"/>
              <a:buChar char="•"/>
              <a:defRPr/>
            </a:lvl5pPr>
            <a:lvl6pPr marL="2743200" lvl="5" indent="-342900">
              <a:spcBef>
                <a:spcPts val="500"/>
              </a:spcBef>
              <a:spcAft>
                <a:spcPts val="0"/>
              </a:spcAft>
              <a:buSzPts val="1800"/>
              <a:buChar char="•"/>
              <a:defRPr/>
            </a:lvl6pPr>
            <a:lvl7pPr marL="3200400" lvl="6" indent="-342900">
              <a:spcBef>
                <a:spcPts val="500"/>
              </a:spcBef>
              <a:spcAft>
                <a:spcPts val="0"/>
              </a:spcAft>
              <a:buSzPts val="1800"/>
              <a:buChar char="•"/>
              <a:defRPr/>
            </a:lvl7pPr>
            <a:lvl8pPr marL="3657600" lvl="7" indent="-342900">
              <a:spcBef>
                <a:spcPts val="500"/>
              </a:spcBef>
              <a:spcAft>
                <a:spcPts val="0"/>
              </a:spcAft>
              <a:buSzPts val="1800"/>
              <a:buChar char="•"/>
              <a:defRPr/>
            </a:lvl8pPr>
            <a:lvl9pPr marL="4114800" lvl="8" indent="-342900">
              <a:spcBef>
                <a:spcPts val="500"/>
              </a:spcBef>
              <a:spcAft>
                <a:spcPts val="0"/>
              </a:spcAft>
              <a:buSzPts val="1800"/>
              <a:buChar char="•"/>
              <a:defRPr/>
            </a:lvl9pPr>
          </a:lstStyle>
          <a:p>
            <a:endParaRPr/>
          </a:p>
        </p:txBody>
      </p:sp>
      <p:sp>
        <p:nvSpPr>
          <p:cNvPr id="111" name="Google Shape;111;g313e4d441c6_1_817"/>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2"/>
        <p:cNvGrpSpPr/>
        <p:nvPr/>
      </p:nvGrpSpPr>
      <p:grpSpPr>
        <a:xfrm>
          <a:off x="0" y="0"/>
          <a:ext cx="0" cy="0"/>
          <a:chOff x="0" y="0"/>
          <a:chExt cx="0" cy="0"/>
        </a:xfrm>
      </p:grpSpPr>
      <p:sp>
        <p:nvSpPr>
          <p:cNvPr id="113" name="Google Shape;113;g313e4d441c6_1_821"/>
          <p:cNvSpPr txBox="1">
            <a:spLocks noGrp="1"/>
          </p:cNvSpPr>
          <p:nvPr>
            <p:ph type="title"/>
          </p:nvPr>
        </p:nvSpPr>
        <p:spPr>
          <a:xfrm>
            <a:off x="415600" y="740800"/>
            <a:ext cx="3744000" cy="1007700"/>
          </a:xfrm>
          <a:prstGeom prst="rect">
            <a:avLst/>
          </a:prstGeom>
        </p:spPr>
        <p:txBody>
          <a:bodyPr spcFirstLastPara="1" wrap="square" lIns="91425" tIns="45700" rIns="91425" bIns="45700" anchor="b" anchorCtr="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114" name="Google Shape;114;g313e4d441c6_1_821"/>
          <p:cNvSpPr txBox="1">
            <a:spLocks noGrp="1"/>
          </p:cNvSpPr>
          <p:nvPr>
            <p:ph type="body" idx="1"/>
          </p:nvPr>
        </p:nvSpPr>
        <p:spPr>
          <a:xfrm>
            <a:off x="415600" y="1852800"/>
            <a:ext cx="3744000" cy="4239300"/>
          </a:xfrm>
          <a:prstGeom prst="rect">
            <a:avLst/>
          </a:prstGeom>
        </p:spPr>
        <p:txBody>
          <a:bodyPr spcFirstLastPara="1" wrap="square" lIns="91425" tIns="45700" rIns="91425" bIns="45700" anchor="t" anchorCtr="0">
            <a:normAutofit/>
          </a:bodyPr>
          <a:lstStyle>
            <a:lvl1pPr marL="457200" lvl="0" indent="-330200">
              <a:spcBef>
                <a:spcPts val="1000"/>
              </a:spcBef>
              <a:spcAft>
                <a:spcPts val="0"/>
              </a:spcAft>
              <a:buSzPts val="1600"/>
              <a:buChar char="•"/>
              <a:defRPr sz="1600"/>
            </a:lvl1pPr>
            <a:lvl2pPr marL="914400" lvl="1" indent="-330200">
              <a:spcBef>
                <a:spcPts val="500"/>
              </a:spcBef>
              <a:spcAft>
                <a:spcPts val="0"/>
              </a:spcAft>
              <a:buSzPts val="1600"/>
              <a:buChar char="•"/>
              <a:defRPr sz="1600"/>
            </a:lvl2pPr>
            <a:lvl3pPr marL="1371600" lvl="2" indent="-330200">
              <a:spcBef>
                <a:spcPts val="500"/>
              </a:spcBef>
              <a:spcAft>
                <a:spcPts val="0"/>
              </a:spcAft>
              <a:buSzPts val="1600"/>
              <a:buChar char="•"/>
              <a:defRPr sz="1600"/>
            </a:lvl3pPr>
            <a:lvl4pPr marL="1828800" lvl="3" indent="-330200">
              <a:spcBef>
                <a:spcPts val="500"/>
              </a:spcBef>
              <a:spcAft>
                <a:spcPts val="0"/>
              </a:spcAft>
              <a:buSzPts val="1600"/>
              <a:buChar char="•"/>
              <a:defRPr sz="1600"/>
            </a:lvl4pPr>
            <a:lvl5pPr marL="2286000" lvl="4" indent="-330200">
              <a:spcBef>
                <a:spcPts val="500"/>
              </a:spcBef>
              <a:spcAft>
                <a:spcPts val="0"/>
              </a:spcAft>
              <a:buSzPts val="1600"/>
              <a:buChar char="•"/>
              <a:defRPr sz="1600"/>
            </a:lvl5pPr>
            <a:lvl6pPr marL="2743200" lvl="5" indent="-330200">
              <a:spcBef>
                <a:spcPts val="500"/>
              </a:spcBef>
              <a:spcAft>
                <a:spcPts val="0"/>
              </a:spcAft>
              <a:buSzPts val="1600"/>
              <a:buChar char="•"/>
              <a:defRPr sz="1600"/>
            </a:lvl6pPr>
            <a:lvl7pPr marL="3200400" lvl="6" indent="-330200">
              <a:spcBef>
                <a:spcPts val="500"/>
              </a:spcBef>
              <a:spcAft>
                <a:spcPts val="0"/>
              </a:spcAft>
              <a:buSzPts val="1600"/>
              <a:buChar char="•"/>
              <a:defRPr sz="1600"/>
            </a:lvl7pPr>
            <a:lvl8pPr marL="3657600" lvl="7" indent="-330200">
              <a:spcBef>
                <a:spcPts val="500"/>
              </a:spcBef>
              <a:spcAft>
                <a:spcPts val="0"/>
              </a:spcAft>
              <a:buSzPts val="1600"/>
              <a:buChar char="•"/>
              <a:defRPr sz="1600"/>
            </a:lvl8pPr>
            <a:lvl9pPr marL="4114800" lvl="8" indent="-330200">
              <a:spcBef>
                <a:spcPts val="500"/>
              </a:spcBef>
              <a:spcAft>
                <a:spcPts val="0"/>
              </a:spcAft>
              <a:buSzPts val="1600"/>
              <a:buChar char="•"/>
              <a:defRPr sz="1600"/>
            </a:lvl9pPr>
          </a:lstStyle>
          <a:p>
            <a:endParaRPr/>
          </a:p>
        </p:txBody>
      </p:sp>
      <p:sp>
        <p:nvSpPr>
          <p:cNvPr id="115" name="Google Shape;115;g313e4d441c6_1_821"/>
          <p:cNvSpPr txBox="1">
            <a:spLocks noGrp="1"/>
          </p:cNvSpPr>
          <p:nvPr>
            <p:ph type="sldNum" idx="12"/>
          </p:nvPr>
        </p:nvSpPr>
        <p:spPr>
          <a:xfrm>
            <a:off x="11296610" y="6217622"/>
            <a:ext cx="731700" cy="524700"/>
          </a:xfrm>
          <a:prstGeom prst="rect">
            <a:avLst/>
          </a:prstGeom>
        </p:spPr>
        <p:txBody>
          <a:bodyPr spcFirstLastPara="1" wrap="square" lIns="91425" tIns="45700" rIns="91425" bIns="45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WHITE BKG">
  <p:cSld name="WHITE BKG">
    <p:bg>
      <p:bgPr>
        <a:solidFill>
          <a:schemeClr val="lt1"/>
        </a:solidFill>
        <a:effectLst/>
      </p:bgPr>
    </p:bg>
    <p:spTree>
      <p:nvGrpSpPr>
        <p:cNvPr id="1" name="Shape 116"/>
        <p:cNvGrpSpPr/>
        <p:nvPr/>
      </p:nvGrpSpPr>
      <p:grpSpPr>
        <a:xfrm>
          <a:off x="0" y="0"/>
          <a:ext cx="0" cy="0"/>
          <a:chOff x="0" y="0"/>
          <a:chExt cx="0" cy="0"/>
        </a:xfrm>
      </p:grpSpPr>
      <p:sp>
        <p:nvSpPr>
          <p:cNvPr id="117" name="Google Shape;117;g313e4d441c6_1_825"/>
          <p:cNvSpPr txBox="1">
            <a:spLocks noGrp="1"/>
          </p:cNvSpPr>
          <p:nvPr>
            <p:ph type="title"/>
          </p:nvPr>
        </p:nvSpPr>
        <p:spPr>
          <a:xfrm>
            <a:off x="609600" y="307788"/>
            <a:ext cx="8080500" cy="586500"/>
          </a:xfrm>
          <a:prstGeom prst="rect">
            <a:avLst/>
          </a:prstGeom>
          <a:noFill/>
          <a:ln>
            <a:noFill/>
          </a:ln>
        </p:spPr>
        <p:txBody>
          <a:bodyPr spcFirstLastPara="1" wrap="square" lIns="121900" tIns="60925" rIns="121900" bIns="60925" anchor="ctr" anchorCtr="0">
            <a:noAutofit/>
          </a:bodyPr>
          <a:lstStyle>
            <a:lvl1pPr lvl="0" algn="l">
              <a:lnSpc>
                <a:spcPct val="90000"/>
              </a:lnSpc>
              <a:spcBef>
                <a:spcPts val="0"/>
              </a:spcBef>
              <a:spcAft>
                <a:spcPts val="0"/>
              </a:spcAft>
              <a:buClr>
                <a:srgbClr val="580F8B"/>
              </a:buClr>
              <a:buSzPts val="3200"/>
              <a:buFont typeface="Calibri"/>
              <a:buNone/>
              <a:defRPr sz="3600" b="0" i="0" cap="none">
                <a:solidFill>
                  <a:srgbClr val="004E84"/>
                </a:solidFill>
                <a:latin typeface="Arial Black"/>
                <a:ea typeface="Arial Black"/>
                <a:cs typeface="Arial Black"/>
                <a:sym typeface="Arial Black"/>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18" name="Google Shape;118;g313e4d441c6_1_825"/>
          <p:cNvSpPr txBox="1">
            <a:spLocks noGrp="1"/>
          </p:cNvSpPr>
          <p:nvPr>
            <p:ph type="body" idx="1"/>
          </p:nvPr>
        </p:nvSpPr>
        <p:spPr>
          <a:xfrm>
            <a:off x="609600" y="1361440"/>
            <a:ext cx="10420500" cy="4572000"/>
          </a:xfrm>
          <a:prstGeom prst="rect">
            <a:avLst/>
          </a:prstGeom>
          <a:noFill/>
          <a:ln>
            <a:noFill/>
          </a:ln>
        </p:spPr>
        <p:txBody>
          <a:bodyPr spcFirstLastPara="1" wrap="square" lIns="121900" tIns="60925" rIns="121900" bIns="60925" anchor="t" anchorCtr="0">
            <a:normAutofit/>
          </a:bodyPr>
          <a:lstStyle>
            <a:lvl1pPr marL="457200" lvl="0" indent="-228600" algn="l">
              <a:lnSpc>
                <a:spcPct val="150000"/>
              </a:lnSpc>
              <a:spcBef>
                <a:spcPts val="500"/>
              </a:spcBef>
              <a:spcAft>
                <a:spcPts val="0"/>
              </a:spcAft>
              <a:buClr>
                <a:schemeClr val="dk1"/>
              </a:buClr>
              <a:buSzPts val="2400"/>
              <a:buFont typeface="Arial"/>
              <a:buNone/>
              <a:defRPr/>
            </a:lvl1pPr>
            <a:lvl2pPr marL="914400" lvl="1" indent="-228600" algn="l">
              <a:lnSpc>
                <a:spcPct val="150000"/>
              </a:lnSpc>
              <a:spcBef>
                <a:spcPts val="500"/>
              </a:spcBef>
              <a:spcAft>
                <a:spcPts val="0"/>
              </a:spcAft>
              <a:buClr>
                <a:schemeClr val="dk1"/>
              </a:buClr>
              <a:buSzPts val="2400"/>
              <a:buNone/>
              <a:defRPr/>
            </a:lvl2pPr>
            <a:lvl3pPr marL="1371600" lvl="2" indent="-381000" algn="l">
              <a:lnSpc>
                <a:spcPct val="150000"/>
              </a:lnSpc>
              <a:spcBef>
                <a:spcPts val="500"/>
              </a:spcBef>
              <a:spcAft>
                <a:spcPts val="0"/>
              </a:spcAft>
              <a:buClr>
                <a:schemeClr val="dk1"/>
              </a:buClr>
              <a:buSzPts val="2400"/>
              <a:buChar char="•"/>
              <a:defRPr/>
            </a:lvl3pPr>
            <a:lvl4pPr marL="1828800" lvl="3" indent="-381000" algn="l">
              <a:lnSpc>
                <a:spcPct val="150000"/>
              </a:lnSpc>
              <a:spcBef>
                <a:spcPts val="500"/>
              </a:spcBef>
              <a:spcAft>
                <a:spcPts val="0"/>
              </a:spcAft>
              <a:buClr>
                <a:schemeClr val="dk1"/>
              </a:buClr>
              <a:buSzPts val="2400"/>
              <a:buChar char="–"/>
              <a:defRPr/>
            </a:lvl4pPr>
            <a:lvl5pPr marL="2286000" lvl="4" indent="-381000" algn="l">
              <a:lnSpc>
                <a:spcPct val="150000"/>
              </a:lnSpc>
              <a:spcBef>
                <a:spcPts val="500"/>
              </a:spcBef>
              <a:spcAft>
                <a:spcPts val="0"/>
              </a:spcAft>
              <a:buClr>
                <a:schemeClr val="dk1"/>
              </a:buClr>
              <a:buSzPts val="2400"/>
              <a:buChar char="•"/>
              <a:defRPr/>
            </a:lvl5pPr>
            <a:lvl6pPr marL="2743200" lvl="5" indent="-381000" algn="l">
              <a:lnSpc>
                <a:spcPct val="90000"/>
              </a:lnSpc>
              <a:spcBef>
                <a:spcPts val="50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119" name="Google Shape;119;g313e4d441c6_1_825"/>
          <p:cNvSpPr txBox="1">
            <a:spLocks noGrp="1"/>
          </p:cNvSpPr>
          <p:nvPr>
            <p:ph type="ftr" idx="11"/>
          </p:nvPr>
        </p:nvSpPr>
        <p:spPr>
          <a:xfrm rot="-5400000">
            <a:off x="8854303" y="2953419"/>
            <a:ext cx="6291300" cy="384000"/>
          </a:xfrm>
          <a:prstGeom prst="rect">
            <a:avLst/>
          </a:prstGeom>
          <a:solidFill>
            <a:srgbClr val="004E84"/>
          </a:solidFill>
          <a:ln>
            <a:noFill/>
          </a:ln>
        </p:spPr>
        <p:txBody>
          <a:bodyPr spcFirstLastPara="1" wrap="square" lIns="280400" tIns="60925" rIns="121900" bIns="60925" anchor="ctr" anchorCtr="0">
            <a:noAutofit/>
          </a:bodyPr>
          <a:lstStyle>
            <a:lvl1pPr lvl="0" algn="l">
              <a:lnSpc>
                <a:spcPct val="100000"/>
              </a:lnSpc>
              <a:spcBef>
                <a:spcPts val="0"/>
              </a:spcBef>
              <a:spcAft>
                <a:spcPts val="0"/>
              </a:spcAft>
              <a:buSzPts val="19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20" name="Google Shape;120;g313e4d441c6_1_825"/>
          <p:cNvSpPr txBox="1">
            <a:spLocks noGrp="1"/>
          </p:cNvSpPr>
          <p:nvPr>
            <p:ph type="sldNum" idx="12"/>
          </p:nvPr>
        </p:nvSpPr>
        <p:spPr>
          <a:xfrm rot="-5400000">
            <a:off x="11716601" y="6382649"/>
            <a:ext cx="566700" cy="384000"/>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chemeClr val="lt1"/>
              </a:buClr>
              <a:buSzPts val="1300"/>
              <a:buFont typeface="Avenir"/>
              <a:buNone/>
              <a:defRPr sz="1400" b="0" i="0" u="none" strike="noStrike" cap="none">
                <a:solidFill>
                  <a:schemeClr val="lt1"/>
                </a:solidFill>
                <a:latin typeface="Avenir"/>
                <a:ea typeface="Avenir"/>
                <a:cs typeface="Avenir"/>
                <a:sym typeface="Avenir"/>
              </a:defRPr>
            </a:lvl1pPr>
            <a:lvl2pPr marL="0" marR="0" lvl="1" indent="0" algn="r">
              <a:lnSpc>
                <a:spcPct val="100000"/>
              </a:lnSpc>
              <a:spcBef>
                <a:spcPts val="0"/>
              </a:spcBef>
              <a:spcAft>
                <a:spcPts val="0"/>
              </a:spcAft>
              <a:buClr>
                <a:schemeClr val="lt1"/>
              </a:buClr>
              <a:buSzPts val="1300"/>
              <a:buFont typeface="Avenir"/>
              <a:buNone/>
              <a:defRPr sz="1400" b="0" i="0" u="none" strike="noStrike" cap="none">
                <a:solidFill>
                  <a:schemeClr val="lt1"/>
                </a:solidFill>
                <a:latin typeface="Avenir"/>
                <a:ea typeface="Avenir"/>
                <a:cs typeface="Avenir"/>
                <a:sym typeface="Avenir"/>
              </a:defRPr>
            </a:lvl2pPr>
            <a:lvl3pPr marL="0" marR="0" lvl="2" indent="0" algn="r">
              <a:lnSpc>
                <a:spcPct val="100000"/>
              </a:lnSpc>
              <a:spcBef>
                <a:spcPts val="0"/>
              </a:spcBef>
              <a:spcAft>
                <a:spcPts val="0"/>
              </a:spcAft>
              <a:buClr>
                <a:schemeClr val="lt1"/>
              </a:buClr>
              <a:buSzPts val="1300"/>
              <a:buFont typeface="Avenir"/>
              <a:buNone/>
              <a:defRPr sz="1400" b="0" i="0" u="none" strike="noStrike" cap="none">
                <a:solidFill>
                  <a:schemeClr val="lt1"/>
                </a:solidFill>
                <a:latin typeface="Avenir"/>
                <a:ea typeface="Avenir"/>
                <a:cs typeface="Avenir"/>
                <a:sym typeface="Avenir"/>
              </a:defRPr>
            </a:lvl3pPr>
            <a:lvl4pPr marL="0" marR="0" lvl="3" indent="0" algn="r">
              <a:lnSpc>
                <a:spcPct val="100000"/>
              </a:lnSpc>
              <a:spcBef>
                <a:spcPts val="0"/>
              </a:spcBef>
              <a:spcAft>
                <a:spcPts val="0"/>
              </a:spcAft>
              <a:buClr>
                <a:schemeClr val="lt1"/>
              </a:buClr>
              <a:buSzPts val="1300"/>
              <a:buFont typeface="Avenir"/>
              <a:buNone/>
              <a:defRPr sz="1400" b="0" i="0" u="none" strike="noStrike" cap="none">
                <a:solidFill>
                  <a:schemeClr val="lt1"/>
                </a:solidFill>
                <a:latin typeface="Avenir"/>
                <a:ea typeface="Avenir"/>
                <a:cs typeface="Avenir"/>
                <a:sym typeface="Avenir"/>
              </a:defRPr>
            </a:lvl4pPr>
            <a:lvl5pPr marL="0" marR="0" lvl="4" indent="0" algn="r">
              <a:lnSpc>
                <a:spcPct val="100000"/>
              </a:lnSpc>
              <a:spcBef>
                <a:spcPts val="0"/>
              </a:spcBef>
              <a:spcAft>
                <a:spcPts val="0"/>
              </a:spcAft>
              <a:buClr>
                <a:schemeClr val="lt1"/>
              </a:buClr>
              <a:buSzPts val="1300"/>
              <a:buFont typeface="Avenir"/>
              <a:buNone/>
              <a:defRPr sz="1400" b="0" i="0" u="none" strike="noStrike" cap="none">
                <a:solidFill>
                  <a:schemeClr val="lt1"/>
                </a:solidFill>
                <a:latin typeface="Avenir"/>
                <a:ea typeface="Avenir"/>
                <a:cs typeface="Avenir"/>
                <a:sym typeface="Avenir"/>
              </a:defRPr>
            </a:lvl5pPr>
            <a:lvl6pPr marL="0" marR="0" lvl="5" indent="0" algn="r">
              <a:lnSpc>
                <a:spcPct val="100000"/>
              </a:lnSpc>
              <a:spcBef>
                <a:spcPts val="0"/>
              </a:spcBef>
              <a:spcAft>
                <a:spcPts val="0"/>
              </a:spcAft>
              <a:buClr>
                <a:schemeClr val="lt1"/>
              </a:buClr>
              <a:buSzPts val="1300"/>
              <a:buFont typeface="Avenir"/>
              <a:buNone/>
              <a:defRPr sz="1400" b="0" i="0" u="none" strike="noStrike" cap="none">
                <a:solidFill>
                  <a:schemeClr val="lt1"/>
                </a:solidFill>
                <a:latin typeface="Avenir"/>
                <a:ea typeface="Avenir"/>
                <a:cs typeface="Avenir"/>
                <a:sym typeface="Avenir"/>
              </a:defRPr>
            </a:lvl6pPr>
            <a:lvl7pPr marL="0" marR="0" lvl="6" indent="0" algn="r">
              <a:lnSpc>
                <a:spcPct val="100000"/>
              </a:lnSpc>
              <a:spcBef>
                <a:spcPts val="0"/>
              </a:spcBef>
              <a:spcAft>
                <a:spcPts val="0"/>
              </a:spcAft>
              <a:buClr>
                <a:schemeClr val="lt1"/>
              </a:buClr>
              <a:buSzPts val="1300"/>
              <a:buFont typeface="Avenir"/>
              <a:buNone/>
              <a:defRPr sz="1400" b="0" i="0" u="none" strike="noStrike" cap="none">
                <a:solidFill>
                  <a:schemeClr val="lt1"/>
                </a:solidFill>
                <a:latin typeface="Avenir"/>
                <a:ea typeface="Avenir"/>
                <a:cs typeface="Avenir"/>
                <a:sym typeface="Avenir"/>
              </a:defRPr>
            </a:lvl7pPr>
            <a:lvl8pPr marL="0" marR="0" lvl="7" indent="0" algn="r">
              <a:lnSpc>
                <a:spcPct val="100000"/>
              </a:lnSpc>
              <a:spcBef>
                <a:spcPts val="0"/>
              </a:spcBef>
              <a:spcAft>
                <a:spcPts val="0"/>
              </a:spcAft>
              <a:buClr>
                <a:schemeClr val="lt1"/>
              </a:buClr>
              <a:buSzPts val="1300"/>
              <a:buFont typeface="Avenir"/>
              <a:buNone/>
              <a:defRPr sz="1400" b="0" i="0" u="none" strike="noStrike" cap="none">
                <a:solidFill>
                  <a:schemeClr val="lt1"/>
                </a:solidFill>
                <a:latin typeface="Avenir"/>
                <a:ea typeface="Avenir"/>
                <a:cs typeface="Avenir"/>
                <a:sym typeface="Avenir"/>
              </a:defRPr>
            </a:lvl8pPr>
            <a:lvl9pPr marL="0" marR="0" lvl="8" indent="0" algn="r">
              <a:lnSpc>
                <a:spcPct val="100000"/>
              </a:lnSpc>
              <a:spcBef>
                <a:spcPts val="0"/>
              </a:spcBef>
              <a:spcAft>
                <a:spcPts val="0"/>
              </a:spcAft>
              <a:buClr>
                <a:schemeClr val="lt1"/>
              </a:buClr>
              <a:buSzPts val="1300"/>
              <a:buFont typeface="Avenir"/>
              <a:buNone/>
              <a:defRPr sz="1400" b="0" i="0" u="none" strike="noStrike" cap="none">
                <a:solidFill>
                  <a:schemeClr val="lt1"/>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1">
  <p:cSld name="1_Section Header">
    <p:bg>
      <p:bgPr>
        <a:solidFill>
          <a:schemeClr val="lt2"/>
        </a:solidFill>
        <a:effectLst/>
      </p:bgPr>
    </p:bg>
    <p:spTree>
      <p:nvGrpSpPr>
        <p:cNvPr id="1" name="Shape 121"/>
        <p:cNvGrpSpPr/>
        <p:nvPr/>
      </p:nvGrpSpPr>
      <p:grpSpPr>
        <a:xfrm>
          <a:off x="0" y="0"/>
          <a:ext cx="0" cy="0"/>
          <a:chOff x="0" y="0"/>
          <a:chExt cx="0" cy="0"/>
        </a:xfrm>
      </p:grpSpPr>
      <p:sp>
        <p:nvSpPr>
          <p:cNvPr id="122" name="Google Shape;122;g313e4d441c6_1_830"/>
          <p:cNvSpPr txBox="1">
            <a:spLocks noGrp="1"/>
          </p:cNvSpPr>
          <p:nvPr>
            <p:ph type="title"/>
          </p:nvPr>
        </p:nvSpPr>
        <p:spPr>
          <a:xfrm>
            <a:off x="436144" y="409209"/>
            <a:ext cx="6900900" cy="3023700"/>
          </a:xfrm>
          <a:prstGeom prst="rect">
            <a:avLst/>
          </a:prstGeom>
          <a:noFill/>
          <a:ln>
            <a:noFill/>
          </a:ln>
        </p:spPr>
        <p:txBody>
          <a:bodyPr spcFirstLastPara="1" wrap="square" lIns="0" tIns="0" rIns="0" bIns="0" anchor="b" anchorCtr="0">
            <a:noAutofit/>
          </a:bodyPr>
          <a:lstStyle>
            <a:lvl1pPr lvl="0" algn="l">
              <a:lnSpc>
                <a:spcPct val="85000"/>
              </a:lnSpc>
              <a:spcBef>
                <a:spcPts val="0"/>
              </a:spcBef>
              <a:spcAft>
                <a:spcPts val="0"/>
              </a:spcAft>
              <a:buClr>
                <a:schemeClr val="dk2"/>
              </a:buClr>
              <a:buSzPts val="6000"/>
              <a:buFont typeface="Arial"/>
              <a:buNone/>
              <a:defRPr sz="3600" b="0" i="0" cap="none">
                <a:solidFill>
                  <a:srgbClr val="004E84"/>
                </a:solidFill>
                <a:latin typeface="Arial Black"/>
                <a:ea typeface="Arial Black"/>
                <a:cs typeface="Arial Black"/>
                <a:sym typeface="Arial Black"/>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23" name="Google Shape;123;g313e4d441c6_1_830"/>
          <p:cNvSpPr txBox="1"/>
          <p:nvPr/>
        </p:nvSpPr>
        <p:spPr>
          <a:xfrm rot="-5400000">
            <a:off x="8854303" y="2953419"/>
            <a:ext cx="6291300" cy="384000"/>
          </a:xfrm>
          <a:prstGeom prst="rect">
            <a:avLst/>
          </a:prstGeom>
          <a:solidFill>
            <a:srgbClr val="004E84"/>
          </a:solidFill>
          <a:ln>
            <a:noFill/>
          </a:ln>
        </p:spPr>
        <p:txBody>
          <a:bodyPr spcFirstLastPara="1" wrap="square" lIns="280400" tIns="60925" rIns="121900" bIns="60925"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Black"/>
                <a:ea typeface="Arial Black"/>
                <a:cs typeface="Arial Black"/>
                <a:sym typeface="Arial Black"/>
              </a:rPr>
              <a:t>THE POWER OF LIFESTYLE PSYCHIATRY</a:t>
            </a:r>
            <a:endParaRPr sz="1900" b="0" i="0" u="none" strike="noStrike" cap="none">
              <a:solidFill>
                <a:srgbClr val="000000"/>
              </a:solidFill>
              <a:latin typeface="Arial"/>
              <a:ea typeface="Arial"/>
              <a:cs typeface="Arial"/>
              <a:sym typeface="Arial"/>
            </a:endParaRPr>
          </a:p>
        </p:txBody>
      </p:sp>
      <p:sp>
        <p:nvSpPr>
          <p:cNvPr id="124" name="Google Shape;124;g313e4d441c6_1_830"/>
          <p:cNvSpPr txBox="1"/>
          <p:nvPr/>
        </p:nvSpPr>
        <p:spPr>
          <a:xfrm rot="-5400000">
            <a:off x="11716601" y="6382649"/>
            <a:ext cx="566700" cy="384000"/>
          </a:xfrm>
          <a:prstGeom prst="rect">
            <a:avLst/>
          </a:prstGeom>
          <a:noFill/>
          <a:ln>
            <a:noFill/>
          </a:ln>
        </p:spPr>
        <p:txBody>
          <a:bodyPr spcFirstLastPara="1" wrap="square" lIns="121900" tIns="60925" rIns="121900" bIns="60925" anchor="ctr"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chemeClr val="lt1"/>
                </a:solidFill>
                <a:latin typeface="Avenir"/>
                <a:ea typeface="Avenir"/>
                <a:cs typeface="Avenir"/>
                <a:sym typeface="Avenir"/>
              </a:rPr>
              <a:t>‹#›</a:t>
            </a:fld>
            <a:endParaRPr sz="14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hank you">
  <p:cSld name="Thank you">
    <p:bg>
      <p:bgPr>
        <a:solidFill>
          <a:schemeClr val="dk2"/>
        </a:solidFill>
        <a:effectLst/>
      </p:bgPr>
    </p:bg>
    <p:spTree>
      <p:nvGrpSpPr>
        <p:cNvPr id="1" name="Shape 125"/>
        <p:cNvGrpSpPr/>
        <p:nvPr/>
      </p:nvGrpSpPr>
      <p:grpSpPr>
        <a:xfrm>
          <a:off x="0" y="0"/>
          <a:ext cx="0" cy="0"/>
          <a:chOff x="0" y="0"/>
          <a:chExt cx="0" cy="0"/>
        </a:xfrm>
      </p:grpSpPr>
      <p:sp>
        <p:nvSpPr>
          <p:cNvPr id="126" name="Google Shape;126;g313e4d441c6_1_834"/>
          <p:cNvSpPr txBox="1">
            <a:spLocks noGrp="1"/>
          </p:cNvSpPr>
          <p:nvPr>
            <p:ph type="ctrTitle"/>
          </p:nvPr>
        </p:nvSpPr>
        <p:spPr>
          <a:xfrm>
            <a:off x="383420" y="1631720"/>
            <a:ext cx="5664300" cy="2462400"/>
          </a:xfrm>
          <a:prstGeom prst="rect">
            <a:avLst/>
          </a:prstGeom>
          <a:noFill/>
          <a:ln>
            <a:noFill/>
          </a:ln>
        </p:spPr>
        <p:txBody>
          <a:bodyPr spcFirstLastPara="1" wrap="square" lIns="0" tIns="0" rIns="0" bIns="0" anchor="ctr" anchorCtr="0">
            <a:noAutofit/>
          </a:bodyPr>
          <a:lstStyle>
            <a:lvl1pPr lvl="0" algn="l">
              <a:lnSpc>
                <a:spcPct val="83000"/>
              </a:lnSpc>
              <a:spcBef>
                <a:spcPts val="0"/>
              </a:spcBef>
              <a:spcAft>
                <a:spcPts val="0"/>
              </a:spcAft>
              <a:buClr>
                <a:schemeClr val="lt1"/>
              </a:buClr>
              <a:buSzPts val="6000"/>
              <a:buFont typeface="Arial"/>
              <a:buNone/>
              <a:defRPr sz="3600" b="0" i="0" cap="none">
                <a:solidFill>
                  <a:srgbClr val="004E84"/>
                </a:solidFill>
                <a:latin typeface="Arial Black"/>
                <a:ea typeface="Arial Black"/>
                <a:cs typeface="Arial Black"/>
                <a:sym typeface="Arial Black"/>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27" name="Google Shape;127;g313e4d441c6_1_834"/>
          <p:cNvSpPr txBox="1">
            <a:spLocks noGrp="1"/>
          </p:cNvSpPr>
          <p:nvPr>
            <p:ph type="subTitle" idx="1"/>
          </p:nvPr>
        </p:nvSpPr>
        <p:spPr>
          <a:xfrm>
            <a:off x="442763" y="4426059"/>
            <a:ext cx="5664300" cy="1198500"/>
          </a:xfrm>
          <a:prstGeom prst="rect">
            <a:avLst/>
          </a:prstGeom>
          <a:noFill/>
          <a:ln>
            <a:noFill/>
          </a:ln>
        </p:spPr>
        <p:txBody>
          <a:bodyPr spcFirstLastPara="1" wrap="square" lIns="0" tIns="0" rIns="0" bIns="0" anchor="t" anchorCtr="0">
            <a:noAutofit/>
          </a:bodyPr>
          <a:lstStyle>
            <a:lvl1pPr lvl="0" algn="l">
              <a:lnSpc>
                <a:spcPct val="105000"/>
              </a:lnSpc>
              <a:spcBef>
                <a:spcPts val="0"/>
              </a:spcBef>
              <a:spcAft>
                <a:spcPts val="0"/>
              </a:spcAft>
              <a:buClr>
                <a:schemeClr val="lt1"/>
              </a:buClr>
              <a:buSzPts val="1700"/>
              <a:buFont typeface="Arial"/>
              <a:buNone/>
              <a:defRPr sz="1700" b="0">
                <a:solidFill>
                  <a:schemeClr val="lt1"/>
                </a:solidFill>
              </a:defRPr>
            </a:lvl1pPr>
            <a:lvl2pPr lvl="1" algn="ctr">
              <a:lnSpc>
                <a:spcPct val="117000"/>
              </a:lnSpc>
              <a:spcBef>
                <a:spcPts val="0"/>
              </a:spcBef>
              <a:spcAft>
                <a:spcPts val="0"/>
              </a:spcAft>
              <a:buClr>
                <a:schemeClr val="dk1"/>
              </a:buClr>
              <a:buSzPts val="2000"/>
              <a:buNone/>
              <a:defRPr sz="2000"/>
            </a:lvl2pPr>
            <a:lvl3pPr lvl="2" algn="ctr">
              <a:lnSpc>
                <a:spcPct val="117000"/>
              </a:lnSpc>
              <a:spcBef>
                <a:spcPts val="0"/>
              </a:spcBef>
              <a:spcAft>
                <a:spcPts val="0"/>
              </a:spcAft>
              <a:buClr>
                <a:schemeClr val="dk1"/>
              </a:buClr>
              <a:buSzPts val="1800"/>
              <a:buNone/>
              <a:defRPr sz="1800"/>
            </a:lvl3pPr>
            <a:lvl4pPr lvl="3" algn="ctr">
              <a:lnSpc>
                <a:spcPct val="117000"/>
              </a:lnSpc>
              <a:spcBef>
                <a:spcPts val="0"/>
              </a:spcBef>
              <a:spcAft>
                <a:spcPts val="0"/>
              </a:spcAft>
              <a:buClr>
                <a:schemeClr val="dk1"/>
              </a:buClr>
              <a:buSzPts val="1600"/>
              <a:buNone/>
              <a:defRPr sz="1600"/>
            </a:lvl4pPr>
            <a:lvl5pPr lvl="4" algn="ctr">
              <a:lnSpc>
                <a:spcPct val="117000"/>
              </a:lnSpc>
              <a:spcBef>
                <a:spcPts val="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28" name="Google Shape;128;g313e4d441c6_1_834"/>
          <p:cNvSpPr>
            <a:spLocks noGrp="1"/>
          </p:cNvSpPr>
          <p:nvPr>
            <p:ph type="pic" idx="2"/>
          </p:nvPr>
        </p:nvSpPr>
        <p:spPr>
          <a:xfrm>
            <a:off x="8138584" y="0"/>
            <a:ext cx="4053600" cy="6858000"/>
          </a:xfrm>
          <a:prstGeom prst="rect">
            <a:avLst/>
          </a:prstGeom>
          <a:solidFill>
            <a:srgbClr val="D8D8D8"/>
          </a:solidFill>
          <a:ln>
            <a:noFill/>
          </a:ln>
        </p:spPr>
      </p:sp>
      <p:pic>
        <p:nvPicPr>
          <p:cNvPr id="129" name="Google Shape;129;g313e4d441c6_1_834"/>
          <p:cNvPicPr preferRelativeResize="0"/>
          <p:nvPr/>
        </p:nvPicPr>
        <p:blipFill rotWithShape="1">
          <a:blip r:embed="rId2">
            <a:alphaModFix/>
          </a:blip>
          <a:srcRect/>
          <a:stretch/>
        </p:blipFill>
        <p:spPr>
          <a:xfrm>
            <a:off x="445293" y="6117636"/>
            <a:ext cx="1764507" cy="46494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7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7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
        <p:cNvGrpSpPr/>
        <p:nvPr/>
      </p:nvGrpSpPr>
      <p:grpSpPr>
        <a:xfrm>
          <a:off x="0" y="0"/>
          <a:ext cx="0" cy="0"/>
          <a:chOff x="0" y="0"/>
          <a:chExt cx="0" cy="0"/>
        </a:xfrm>
      </p:grpSpPr>
      <p:sp>
        <p:nvSpPr>
          <p:cNvPr id="26" name="Google Shape;26;p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7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7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2"/>
        <p:cNvGrpSpPr/>
        <p:nvPr/>
      </p:nvGrpSpPr>
      <p:grpSpPr>
        <a:xfrm>
          <a:off x="0" y="0"/>
          <a:ext cx="0" cy="0"/>
          <a:chOff x="0" y="0"/>
          <a:chExt cx="0" cy="0"/>
        </a:xfrm>
      </p:grpSpPr>
      <p:sp>
        <p:nvSpPr>
          <p:cNvPr id="33" name="Google Shape;33;p7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7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5" name="Google Shape;35;p7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6" name="Google Shape;36;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9"/>
        <p:cNvGrpSpPr/>
        <p:nvPr/>
      </p:nvGrpSpPr>
      <p:grpSpPr>
        <a:xfrm>
          <a:off x="0" y="0"/>
          <a:ext cx="0" cy="0"/>
          <a:chOff x="0" y="0"/>
          <a:chExt cx="0" cy="0"/>
        </a:xfrm>
      </p:grpSpPr>
      <p:sp>
        <p:nvSpPr>
          <p:cNvPr id="40" name="Google Shape;40;p79"/>
          <p:cNvSpPr txBox="1">
            <a:spLocks noGrp="1"/>
          </p:cNvSpPr>
          <p:nvPr>
            <p:ph type="title"/>
          </p:nvPr>
        </p:nvSpPr>
        <p:spPr>
          <a:xfrm>
            <a:off x="677334" y="4800600"/>
            <a:ext cx="8596667"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400"/>
              <a:buFont typeface="Trebuchet MS"/>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79"/>
          <p:cNvSpPr>
            <a:spLocks noGrp="1"/>
          </p:cNvSpPr>
          <p:nvPr>
            <p:ph type="pic" idx="2"/>
          </p:nvPr>
        </p:nvSpPr>
        <p:spPr>
          <a:xfrm>
            <a:off x="677334" y="609600"/>
            <a:ext cx="8596668" cy="3845718"/>
          </a:xfrm>
          <a:prstGeom prst="rect">
            <a:avLst/>
          </a:prstGeom>
          <a:noFill/>
          <a:ln>
            <a:noFill/>
          </a:ln>
        </p:spPr>
      </p:sp>
      <p:sp>
        <p:nvSpPr>
          <p:cNvPr id="42" name="Google Shape;42;p79"/>
          <p:cNvSpPr txBox="1">
            <a:spLocks noGrp="1"/>
          </p:cNvSpPr>
          <p:nvPr>
            <p:ph type="body" idx="1"/>
          </p:nvPr>
        </p:nvSpPr>
        <p:spPr>
          <a:xfrm>
            <a:off x="677334" y="5367338"/>
            <a:ext cx="8596667" cy="674024"/>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960"/>
              <a:buNone/>
              <a:defRPr sz="1200"/>
            </a:lvl1pPr>
            <a:lvl2pPr marL="914400" lvl="1" indent="-228600" algn="l">
              <a:lnSpc>
                <a:spcPct val="100000"/>
              </a:lnSpc>
              <a:spcBef>
                <a:spcPts val="1000"/>
              </a:spcBef>
              <a:spcAft>
                <a:spcPts val="0"/>
              </a:spcAft>
              <a:buClr>
                <a:schemeClr val="dk1"/>
              </a:buClr>
              <a:buSzPts val="960"/>
              <a:buNone/>
              <a:defRPr sz="1200"/>
            </a:lvl2pPr>
            <a:lvl3pPr marL="1371600" lvl="2" indent="-228600" algn="l">
              <a:lnSpc>
                <a:spcPct val="100000"/>
              </a:lnSpc>
              <a:spcBef>
                <a:spcPts val="1000"/>
              </a:spcBef>
              <a:spcAft>
                <a:spcPts val="0"/>
              </a:spcAft>
              <a:buClr>
                <a:schemeClr val="dk1"/>
              </a:buClr>
              <a:buSzPts val="800"/>
              <a:buNone/>
              <a:defRPr sz="1000"/>
            </a:lvl3pPr>
            <a:lvl4pPr marL="1828800" lvl="3" indent="-228600" algn="l">
              <a:lnSpc>
                <a:spcPct val="100000"/>
              </a:lnSpc>
              <a:spcBef>
                <a:spcPts val="1000"/>
              </a:spcBef>
              <a:spcAft>
                <a:spcPts val="0"/>
              </a:spcAft>
              <a:buClr>
                <a:schemeClr val="dk1"/>
              </a:buClr>
              <a:buSzPts val="720"/>
              <a:buNone/>
              <a:defRPr sz="900"/>
            </a:lvl4pPr>
            <a:lvl5pPr marL="2286000" lvl="4" indent="-228600" algn="l">
              <a:lnSpc>
                <a:spcPct val="100000"/>
              </a:lnSpc>
              <a:spcBef>
                <a:spcPts val="1000"/>
              </a:spcBef>
              <a:spcAft>
                <a:spcPts val="0"/>
              </a:spcAft>
              <a:buClr>
                <a:schemeClr val="dk1"/>
              </a:buClr>
              <a:buSzPts val="720"/>
              <a:buNone/>
              <a:defRPr sz="900"/>
            </a:lvl5pPr>
            <a:lvl6pPr marL="2743200" lvl="5" indent="-228600" algn="l">
              <a:lnSpc>
                <a:spcPct val="100000"/>
              </a:lnSpc>
              <a:spcBef>
                <a:spcPts val="1000"/>
              </a:spcBef>
              <a:spcAft>
                <a:spcPts val="0"/>
              </a:spcAft>
              <a:buClr>
                <a:schemeClr val="dk1"/>
              </a:buClr>
              <a:buSzPts val="720"/>
              <a:buNone/>
              <a:defRPr sz="900"/>
            </a:lvl6pPr>
            <a:lvl7pPr marL="3200400" lvl="6" indent="-228600" algn="l">
              <a:lnSpc>
                <a:spcPct val="100000"/>
              </a:lnSpc>
              <a:spcBef>
                <a:spcPts val="1000"/>
              </a:spcBef>
              <a:spcAft>
                <a:spcPts val="0"/>
              </a:spcAft>
              <a:buClr>
                <a:schemeClr val="dk1"/>
              </a:buClr>
              <a:buSzPts val="720"/>
              <a:buNone/>
              <a:defRPr sz="900"/>
            </a:lvl7pPr>
            <a:lvl8pPr marL="3657600" lvl="7" indent="-228600" algn="l">
              <a:lnSpc>
                <a:spcPct val="100000"/>
              </a:lnSpc>
              <a:spcBef>
                <a:spcPts val="1000"/>
              </a:spcBef>
              <a:spcAft>
                <a:spcPts val="0"/>
              </a:spcAft>
              <a:buClr>
                <a:schemeClr val="dk1"/>
              </a:buClr>
              <a:buSzPts val="720"/>
              <a:buNone/>
              <a:defRPr sz="900"/>
            </a:lvl8pPr>
            <a:lvl9pPr marL="4114800" lvl="8" indent="-228600" algn="l">
              <a:lnSpc>
                <a:spcPct val="100000"/>
              </a:lnSpc>
              <a:spcBef>
                <a:spcPts val="1000"/>
              </a:spcBef>
              <a:spcAft>
                <a:spcPts val="0"/>
              </a:spcAft>
              <a:buClr>
                <a:schemeClr val="dk1"/>
              </a:buClr>
              <a:buSzPts val="720"/>
              <a:buNone/>
              <a:defRPr sz="900"/>
            </a:lvl9pPr>
          </a:lstStyle>
          <a:p>
            <a:endParaRPr/>
          </a:p>
        </p:txBody>
      </p:sp>
      <p:sp>
        <p:nvSpPr>
          <p:cNvPr id="43" name="Google Shape;43;p7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44" name="Google Shape;44;p7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45" name="Google Shape;45;p7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46"/>
        <p:cNvGrpSpPr/>
        <p:nvPr/>
      </p:nvGrpSpPr>
      <p:grpSpPr>
        <a:xfrm>
          <a:off x="0" y="0"/>
          <a:ext cx="0" cy="0"/>
          <a:chOff x="0" y="0"/>
          <a:chExt cx="0" cy="0"/>
        </a:xfrm>
      </p:grpSpPr>
      <p:sp>
        <p:nvSpPr>
          <p:cNvPr id="47" name="Google Shape;47;p8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80"/>
          <p:cNvSpPr>
            <a:spLocks noGrp="1"/>
          </p:cNvSpPr>
          <p:nvPr>
            <p:ph type="pic" idx="2"/>
          </p:nvPr>
        </p:nvSpPr>
        <p:spPr>
          <a:xfrm>
            <a:off x="5183188" y="987425"/>
            <a:ext cx="6172200" cy="4873625"/>
          </a:xfrm>
          <a:prstGeom prst="rect">
            <a:avLst/>
          </a:prstGeom>
          <a:noFill/>
          <a:ln>
            <a:noFill/>
          </a:ln>
        </p:spPr>
      </p:sp>
      <p:sp>
        <p:nvSpPr>
          <p:cNvPr id="49" name="Google Shape;49;p8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0" name="Google Shape;50;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53"/>
        <p:cNvGrpSpPr/>
        <p:nvPr/>
      </p:nvGrpSpPr>
      <p:grpSpPr>
        <a:xfrm>
          <a:off x="0" y="0"/>
          <a:ext cx="0" cy="0"/>
          <a:chOff x="0" y="0"/>
          <a:chExt cx="0" cy="0"/>
        </a:xfrm>
      </p:grpSpPr>
      <p:sp>
        <p:nvSpPr>
          <p:cNvPr id="54" name="Google Shape;54;p81"/>
          <p:cNvSpPr txBox="1">
            <a:spLocks noGrp="1"/>
          </p:cNvSpPr>
          <p:nvPr>
            <p:ph type="title"/>
          </p:nvPr>
        </p:nvSpPr>
        <p:spPr>
          <a:xfrm>
            <a:off x="677335" y="609600"/>
            <a:ext cx="8596668" cy="34036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1"/>
              </a:buClr>
              <a:buSzPts val="4400"/>
              <a:buFont typeface="Trebuchet MS"/>
              <a:buNone/>
              <a:defRPr sz="4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81"/>
          <p:cNvSpPr txBox="1">
            <a:spLocks noGrp="1"/>
          </p:cNvSpPr>
          <p:nvPr>
            <p:ph type="body" idx="1"/>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Clr>
                <a:srgbClr val="3F3F3F"/>
              </a:buClr>
              <a:buSzPts val="1440"/>
              <a:buNone/>
              <a:defRPr sz="1800">
                <a:solidFill>
                  <a:srgbClr val="3F3F3F"/>
                </a:solidFill>
              </a:defRPr>
            </a:lvl1pPr>
            <a:lvl2pPr marL="914400" lvl="1" indent="-228600" algn="l">
              <a:lnSpc>
                <a:spcPct val="100000"/>
              </a:lnSpc>
              <a:spcBef>
                <a:spcPts val="1000"/>
              </a:spcBef>
              <a:spcAft>
                <a:spcPts val="0"/>
              </a:spcAft>
              <a:buClr>
                <a:srgbClr val="888888"/>
              </a:buClr>
              <a:buSzPts val="1440"/>
              <a:buNone/>
              <a:defRPr sz="1800">
                <a:solidFill>
                  <a:srgbClr val="888888"/>
                </a:solidFill>
              </a:defRPr>
            </a:lvl2pPr>
            <a:lvl3pPr marL="1371600" lvl="2" indent="-228600" algn="l">
              <a:lnSpc>
                <a:spcPct val="100000"/>
              </a:lnSpc>
              <a:spcBef>
                <a:spcPts val="1000"/>
              </a:spcBef>
              <a:spcAft>
                <a:spcPts val="0"/>
              </a:spcAft>
              <a:buClr>
                <a:srgbClr val="888888"/>
              </a:buClr>
              <a:buSzPts val="1280"/>
              <a:buNone/>
              <a:defRPr sz="1600">
                <a:solidFill>
                  <a:srgbClr val="888888"/>
                </a:solidFill>
              </a:defRPr>
            </a:lvl3pPr>
            <a:lvl4pPr marL="1828800" lvl="3" indent="-228600" algn="l">
              <a:lnSpc>
                <a:spcPct val="100000"/>
              </a:lnSpc>
              <a:spcBef>
                <a:spcPts val="1000"/>
              </a:spcBef>
              <a:spcAft>
                <a:spcPts val="0"/>
              </a:spcAft>
              <a:buClr>
                <a:srgbClr val="888888"/>
              </a:buClr>
              <a:buSzPts val="1120"/>
              <a:buNone/>
              <a:defRPr sz="1400">
                <a:solidFill>
                  <a:srgbClr val="888888"/>
                </a:solidFill>
              </a:defRPr>
            </a:lvl4pPr>
            <a:lvl5pPr marL="2286000" lvl="4" indent="-228600" algn="l">
              <a:lnSpc>
                <a:spcPct val="100000"/>
              </a:lnSpc>
              <a:spcBef>
                <a:spcPts val="1000"/>
              </a:spcBef>
              <a:spcAft>
                <a:spcPts val="0"/>
              </a:spcAft>
              <a:buClr>
                <a:srgbClr val="888888"/>
              </a:buClr>
              <a:buSzPts val="1120"/>
              <a:buNone/>
              <a:defRPr sz="1400">
                <a:solidFill>
                  <a:srgbClr val="888888"/>
                </a:solidFill>
              </a:defRPr>
            </a:lvl5pPr>
            <a:lvl6pPr marL="2743200" lvl="5" indent="-228600" algn="l">
              <a:lnSpc>
                <a:spcPct val="100000"/>
              </a:lnSpc>
              <a:spcBef>
                <a:spcPts val="1000"/>
              </a:spcBef>
              <a:spcAft>
                <a:spcPts val="0"/>
              </a:spcAft>
              <a:buClr>
                <a:srgbClr val="888888"/>
              </a:buClr>
              <a:buSzPts val="1120"/>
              <a:buNone/>
              <a:defRPr sz="1400">
                <a:solidFill>
                  <a:srgbClr val="888888"/>
                </a:solidFill>
              </a:defRPr>
            </a:lvl6pPr>
            <a:lvl7pPr marL="3200400" lvl="6" indent="-228600" algn="l">
              <a:lnSpc>
                <a:spcPct val="100000"/>
              </a:lnSpc>
              <a:spcBef>
                <a:spcPts val="1000"/>
              </a:spcBef>
              <a:spcAft>
                <a:spcPts val="0"/>
              </a:spcAft>
              <a:buClr>
                <a:srgbClr val="888888"/>
              </a:buClr>
              <a:buSzPts val="1120"/>
              <a:buNone/>
              <a:defRPr sz="1400">
                <a:solidFill>
                  <a:srgbClr val="888888"/>
                </a:solidFill>
              </a:defRPr>
            </a:lvl7pPr>
            <a:lvl8pPr marL="3657600" lvl="7" indent="-228600" algn="l">
              <a:lnSpc>
                <a:spcPct val="100000"/>
              </a:lnSpc>
              <a:spcBef>
                <a:spcPts val="1000"/>
              </a:spcBef>
              <a:spcAft>
                <a:spcPts val="0"/>
              </a:spcAft>
              <a:buClr>
                <a:srgbClr val="888888"/>
              </a:buClr>
              <a:buSzPts val="1120"/>
              <a:buNone/>
              <a:defRPr sz="1400">
                <a:solidFill>
                  <a:srgbClr val="888888"/>
                </a:solidFill>
              </a:defRPr>
            </a:lvl8pPr>
            <a:lvl9pPr marL="4114800" lvl="8" indent="-228600" algn="l">
              <a:lnSpc>
                <a:spcPct val="100000"/>
              </a:lnSpc>
              <a:spcBef>
                <a:spcPts val="1000"/>
              </a:spcBef>
              <a:spcAft>
                <a:spcPts val="0"/>
              </a:spcAft>
              <a:buClr>
                <a:srgbClr val="888888"/>
              </a:buClr>
              <a:buSzPts val="1120"/>
              <a:buNone/>
              <a:defRPr sz="1400">
                <a:solidFill>
                  <a:srgbClr val="888888"/>
                </a:solidFill>
              </a:defRPr>
            </a:lvl9pPr>
          </a:lstStyle>
          <a:p>
            <a:endParaRPr/>
          </a:p>
        </p:txBody>
      </p:sp>
      <p:sp>
        <p:nvSpPr>
          <p:cNvPr id="56" name="Google Shape;56;p8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57" name="Google Shape;57;p8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58" name="Google Shape;58;p8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9"/>
        <p:cNvGrpSpPr/>
        <p:nvPr/>
      </p:nvGrpSpPr>
      <p:grpSpPr>
        <a:xfrm>
          <a:off x="0" y="0"/>
          <a:ext cx="0" cy="0"/>
          <a:chOff x="0" y="0"/>
          <a:chExt cx="0" cy="0"/>
        </a:xfrm>
      </p:grpSpPr>
      <p:sp>
        <p:nvSpPr>
          <p:cNvPr id="60" name="Google Shape;60;p8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8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2" name="Google Shape;62;p8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8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5"/>
        <p:cNvGrpSpPr/>
        <p:nvPr/>
      </p:nvGrpSpPr>
      <p:grpSpPr>
        <a:xfrm>
          <a:off x="0" y="0"/>
          <a:ext cx="0" cy="0"/>
          <a:chOff x="0" y="0"/>
          <a:chExt cx="0" cy="0"/>
        </a:xfrm>
      </p:grpSpPr>
      <p:sp>
        <p:nvSpPr>
          <p:cNvPr id="66" name="Google Shape;66;p8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8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8" name="Google Shape;68;p8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8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7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22.png"/><Relationship Id="rId4" Type="http://schemas.openxmlformats.org/officeDocument/2006/relationships/hyperlink" Target="https://onlinelibrary.wiley.com/doi/10.1002/wps.20773"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hyperlink" Target="https://pubmed.ncbi.nlm.nih.gov/37085592/" TargetMode="Externa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pubmed.ncbi.nlm.nih.gov/36595261/" TargetMode="Externa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hyperlink" Target="https://www.ncbi.nlm.nih.gov/pmc/articles/PMC10295951/" TargetMode="Externa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pubmed.ncbi.nlm.nih.gov/35810336/" TargetMode="Externa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hyperlink" Target="https://www.ncbi.nlm.nih.gov/pmc/articles/PMC8448794/#:~:text=While%20beneficial%20to%20all%20participants,functional%20status%2C%20and%20physical%20health"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s://pubmed.ncbi.nlm.nih.gov/35274372/"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hyperlink" Target="https://bmcpsychiatry.biomedcentral.com/articles/10.1186/s12888-023-05181-1#:~:text=The%20main%20aim%20is%20to,with%20treatment%20as%20usual%20(TAU)" TargetMode="Externa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hyperlink" Target="https://pubmed.ncbi.nlm.nih.gov/35854909/" TargetMode="Externa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www.sciencedirect.com/science/article/pii/S0091743521004369" TargetMode="Externa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hyperlink" Target="https://bmcpublichealth.biomedcentral.com/articles/10.1186/s12889-022-13148-2" TargetMode="Externa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bmcpublichealth.biomedcentral.com/articles/10.1186/s12889-022-13148-2" TargetMode="Externa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60.jpeg"/><Relationship Id="rId7"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hyperlink" Target="https://creativecommons.org/licenses/by/3.0/" TargetMode="External"/><Relationship Id="rId4" Type="http://schemas.openxmlformats.org/officeDocument/2006/relationships/hyperlink" Target="http://www.flickr.com/photos/jollyuk/1989719848/" TargetMode="External"/><Relationship Id="rId9" Type="http://schemas.openxmlformats.org/officeDocument/2006/relationships/hyperlink" Target="https://www.bmj.com/content/357/bmj.j2148"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4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jpg"/><Relationship Id="rId7" Type="http://schemas.openxmlformats.org/officeDocument/2006/relationships/image" Target="../media/image87.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86.jpg"/><Relationship Id="rId5" Type="http://schemas.openxmlformats.org/officeDocument/2006/relationships/image" Target="../media/image85.jpg"/><Relationship Id="rId4" Type="http://schemas.openxmlformats.org/officeDocument/2006/relationships/image" Target="../media/image84.jpg"/></Relationships>
</file>

<file path=ppt/slides/_rels/slide4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91.jpg"/></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94.jpg"/></Relationships>
</file>

<file path=ppt/slides/_rels/slide53.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98.jpg"/></Relationships>
</file>

<file path=ppt/slides/_rels/slide56.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08.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07.jpg"/><Relationship Id="rId5" Type="http://schemas.openxmlformats.org/officeDocument/2006/relationships/image" Target="../media/image106.jpg"/><Relationship Id="rId4" Type="http://schemas.openxmlformats.org/officeDocument/2006/relationships/image" Target="../media/image59.jpg"/></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65.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www.sciencedirect.com/topics/biochemistry-genetics-and-molecular-biology/skin-flora" TargetMode="External"/><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111.jpg"/><Relationship Id="rId4" Type="http://schemas.openxmlformats.org/officeDocument/2006/relationships/hyperlink" Target="https://www.sciencedirect.com/topics/pharmacology-toxicology-and-pharmaceutical-science/skin-flora"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3" Type="http://schemas.openxmlformats.org/officeDocument/2006/relationships/hyperlink" Target="https://doi.org/10.2337/dc13-1325" TargetMode="External"/><Relationship Id="rId2" Type="http://schemas.openxmlformats.org/officeDocument/2006/relationships/notesSlide" Target="../notesSlides/notesSlide70.xml"/><Relationship Id="rId1" Type="http://schemas.openxmlformats.org/officeDocument/2006/relationships/slideLayout" Target="../slideLayouts/slideLayout4.xml"/><Relationship Id="rId5" Type="http://schemas.openxmlformats.org/officeDocument/2006/relationships/image" Target="../media/image115.jpg"/><Relationship Id="rId4" Type="http://schemas.openxmlformats.org/officeDocument/2006/relationships/hyperlink" Target="https://doi.org/10.1016/j.healthplace.2023.103045"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hyperlink" Target="https://parkrxamerica.org/"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hyperlink" Target="https://www.parkprescriptions.ca/"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pubmed.ncbi.nlm.nih.gov/26643054/"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126.png"/></Relationships>
</file>

<file path=ppt/slides/_rels/slide8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1.xml"/><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hyperlink" Target="https://journals.sagepub.com/doi/10.1177/0004867420979353" TargetMode="External"/><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g2d5e7fd7d1d_2_0"/>
          <p:cNvPicPr preferRelativeResize="0"/>
          <p:nvPr/>
        </p:nvPicPr>
        <p:blipFill rotWithShape="1">
          <a:blip r:embed="rId3">
            <a:alphaModFix/>
          </a:blip>
          <a:srcRect t="8908"/>
          <a:stretch/>
        </p:blipFill>
        <p:spPr>
          <a:xfrm>
            <a:off x="-464427" y="-2"/>
            <a:ext cx="12191980" cy="6857990"/>
          </a:xfrm>
          <a:prstGeom prst="rect">
            <a:avLst/>
          </a:prstGeom>
          <a:noFill/>
          <a:ln>
            <a:noFill/>
          </a:ln>
        </p:spPr>
      </p:pic>
      <p:sp>
        <p:nvSpPr>
          <p:cNvPr id="135" name="Google Shape;135;g2d5e7fd7d1d_2_0"/>
          <p:cNvSpPr/>
          <p:nvPr/>
        </p:nvSpPr>
        <p:spPr>
          <a:xfrm>
            <a:off x="0" y="3733800"/>
            <a:ext cx="762000" cy="3124200"/>
          </a:xfrm>
          <a:custGeom>
            <a:avLst/>
            <a:gdLst/>
            <a:ahLst/>
            <a:cxnLst/>
            <a:rect l="l" t="t" r="r" b="b"/>
            <a:pathLst>
              <a:path w="762000" h="3124200" extrusionOk="0">
                <a:moveTo>
                  <a:pt x="0" y="0"/>
                </a:moveTo>
                <a:lnTo>
                  <a:pt x="762000" y="3124200"/>
                </a:lnTo>
                <a:lnTo>
                  <a:pt x="0" y="312420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cxnSp>
        <p:nvCxnSpPr>
          <p:cNvPr id="136" name="Google Shape;136;g2d5e7fd7d1d_2_0"/>
          <p:cNvCxnSpPr/>
          <p:nvPr/>
        </p:nvCxnSpPr>
        <p:spPr>
          <a:xfrm rot="10800000" flipH="1">
            <a:off x="9274002" y="4502700"/>
            <a:ext cx="2918100" cy="2355300"/>
          </a:xfrm>
          <a:prstGeom prst="straightConnector1">
            <a:avLst/>
          </a:prstGeom>
          <a:noFill/>
          <a:ln w="12700" cap="rnd" cmpd="sng">
            <a:solidFill>
              <a:schemeClr val="lt1"/>
            </a:solidFill>
            <a:prstDash val="solid"/>
            <a:round/>
            <a:headEnd type="none" w="sm" len="sm"/>
            <a:tailEnd type="none" w="sm" len="sm"/>
          </a:ln>
        </p:spPr>
      </p:cxnSp>
      <p:cxnSp>
        <p:nvCxnSpPr>
          <p:cNvPr id="137" name="Google Shape;137;g2d5e7fd7d1d_2_0"/>
          <p:cNvCxnSpPr/>
          <p:nvPr/>
        </p:nvCxnSpPr>
        <p:spPr>
          <a:xfrm>
            <a:off x="8953500" y="-16625"/>
            <a:ext cx="2667600" cy="6874500"/>
          </a:xfrm>
          <a:prstGeom prst="straightConnector1">
            <a:avLst/>
          </a:prstGeom>
          <a:noFill/>
          <a:ln w="12700" cap="rnd" cmpd="sng">
            <a:solidFill>
              <a:schemeClr val="lt1"/>
            </a:solidFill>
            <a:prstDash val="solid"/>
            <a:round/>
            <a:headEnd type="none" w="sm" len="sm"/>
            <a:tailEnd type="none" w="sm" len="sm"/>
          </a:ln>
        </p:spPr>
      </p:cxnSp>
      <p:sp>
        <p:nvSpPr>
          <p:cNvPr id="138" name="Google Shape;138;g2d5e7fd7d1d_2_0"/>
          <p:cNvSpPr/>
          <p:nvPr/>
        </p:nvSpPr>
        <p:spPr>
          <a:xfrm>
            <a:off x="10922923" y="-16625"/>
            <a:ext cx="1269077" cy="6874625"/>
          </a:xfrm>
          <a:custGeom>
            <a:avLst/>
            <a:gdLst/>
            <a:ahLst/>
            <a:cxnLst/>
            <a:rect l="l" t="t" r="r" b="b"/>
            <a:pathLst>
              <a:path w="1269077" h="6874625" extrusionOk="0">
                <a:moveTo>
                  <a:pt x="714894" y="0"/>
                </a:moveTo>
                <a:lnTo>
                  <a:pt x="1269077" y="16625"/>
                </a:lnTo>
                <a:lnTo>
                  <a:pt x="1269077" y="6874625"/>
                </a:lnTo>
                <a:lnTo>
                  <a:pt x="0" y="6874625"/>
                </a:lnTo>
                <a:close/>
              </a:path>
            </a:pathLst>
          </a:custGeom>
          <a:solidFill>
            <a:schemeClr val="accent1">
              <a:alpha val="851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139" name="Google Shape;139;g2d5e7fd7d1d_2_0"/>
          <p:cNvSpPr/>
          <p:nvPr/>
        </p:nvSpPr>
        <p:spPr>
          <a:xfrm>
            <a:off x="10208374" y="-16624"/>
            <a:ext cx="1983626" cy="6874625"/>
          </a:xfrm>
          <a:custGeom>
            <a:avLst/>
            <a:gdLst/>
            <a:ahLst/>
            <a:cxnLst/>
            <a:rect l="l" t="t" r="r" b="b"/>
            <a:pathLst>
              <a:path w="1983626" h="6874625" extrusionOk="0">
                <a:moveTo>
                  <a:pt x="0" y="0"/>
                </a:moveTo>
                <a:lnTo>
                  <a:pt x="1983626" y="0"/>
                </a:lnTo>
                <a:lnTo>
                  <a:pt x="1983626" y="6874625"/>
                </a:lnTo>
                <a:lnTo>
                  <a:pt x="1522181" y="6874625"/>
                </a:lnTo>
                <a:close/>
              </a:path>
            </a:pathLst>
          </a:custGeom>
          <a:solidFill>
            <a:schemeClr val="accent1">
              <a:alpha val="6941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140" name="Google Shape;140;g2d5e7fd7d1d_2_0"/>
          <p:cNvSpPr txBox="1"/>
          <p:nvPr/>
        </p:nvSpPr>
        <p:spPr>
          <a:xfrm>
            <a:off x="-242684" y="75241"/>
            <a:ext cx="7288800" cy="28497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FFFFFF"/>
              </a:buClr>
              <a:buSzPts val="4400"/>
              <a:buFont typeface="Trebuchet MS"/>
              <a:buNone/>
            </a:pPr>
            <a:r>
              <a:rPr lang="en-US" sz="4800" b="0" i="0" u="none" strike="noStrike" cap="none">
                <a:solidFill>
                  <a:srgbClr val="FFFFFF"/>
                </a:solidFill>
                <a:highlight>
                  <a:srgbClr val="008000"/>
                </a:highlight>
                <a:latin typeface="Trebuchet MS"/>
                <a:ea typeface="Trebuchet MS"/>
                <a:cs typeface="Trebuchet MS"/>
                <a:sym typeface="Trebuchet MS"/>
              </a:rPr>
              <a:t>Lifestyle Psych</a:t>
            </a:r>
            <a:r>
              <a:rPr lang="en-US" sz="4800" b="0" i="0" u="none" strike="noStrike" cap="none">
                <a:solidFill>
                  <a:srgbClr val="FFFFFF"/>
                </a:solidFill>
                <a:highlight>
                  <a:srgbClr val="008000"/>
                </a:highlight>
                <a:latin typeface="Trebuchet MS"/>
                <a:ea typeface="Trebuchet MS"/>
                <a:cs typeface="Trebuchet MS"/>
                <a:sym typeface="Trebuchet M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iatr</a:t>
            </a:r>
            <a:r>
              <a:rPr lang="en-US" sz="4800" b="0" i="0" u="none" strike="noStrike" cap="none">
                <a:solidFill>
                  <a:srgbClr val="FFFFFF"/>
                </a:solidFill>
                <a:highlight>
                  <a:srgbClr val="008000"/>
                </a:highlight>
                <a:latin typeface="Trebuchet MS"/>
                <a:ea typeface="Trebuchet MS"/>
                <a:cs typeface="Trebuchet MS"/>
                <a:sym typeface="Trebuchet MS"/>
              </a:rPr>
              <a:t>y</a:t>
            </a:r>
            <a:br>
              <a:rPr lang="en-US" sz="3300" b="0" i="0" u="none" strike="noStrike" cap="none">
                <a:solidFill>
                  <a:srgbClr val="FFFFFF"/>
                </a:solidFill>
                <a:latin typeface="Trebuchet MS"/>
                <a:ea typeface="Trebuchet MS"/>
                <a:cs typeface="Trebuchet MS"/>
                <a:sym typeface="Trebuchet MS"/>
              </a:rPr>
            </a:br>
            <a:br>
              <a:rPr lang="en-US" sz="3300" b="0" i="0" u="none" strike="noStrike" cap="none">
                <a:solidFill>
                  <a:srgbClr val="FFFFFF"/>
                </a:solidFill>
                <a:latin typeface="Trebuchet MS"/>
                <a:ea typeface="Trebuchet MS"/>
                <a:cs typeface="Trebuchet MS"/>
                <a:sym typeface="Trebuchet MS"/>
              </a:rPr>
            </a:br>
            <a:r>
              <a:rPr lang="en-US" sz="3300" b="1" i="0" u="none" strike="noStrike" cap="none">
                <a:solidFill>
                  <a:schemeClr val="dk1"/>
                </a:solidFill>
                <a:latin typeface="Trebuchet MS"/>
                <a:ea typeface="Trebuchet MS"/>
                <a:cs typeface="Trebuchet MS"/>
                <a:sym typeface="Trebuchet MS"/>
              </a:rPr>
              <a:t>Harnessing</a:t>
            </a:r>
            <a:r>
              <a:rPr lang="en-US" sz="3300" b="0" i="0" u="none" strike="noStrike" cap="none">
                <a:solidFill>
                  <a:srgbClr val="FFFFFF"/>
                </a:solidFill>
                <a:latin typeface="Trebuchet MS"/>
                <a:ea typeface="Trebuchet MS"/>
                <a:cs typeface="Trebuchet MS"/>
                <a:sym typeface="Trebuchet MS"/>
              </a:rPr>
              <a:t> </a:t>
            </a:r>
            <a:r>
              <a:rPr lang="en-US" sz="3300" b="1" i="0" u="none" strike="noStrike" cap="none">
                <a:solidFill>
                  <a:schemeClr val="dk1"/>
                </a:solidFill>
                <a:latin typeface="Trebuchet MS"/>
                <a:ea typeface="Trebuchet MS"/>
                <a:cs typeface="Trebuchet MS"/>
                <a:sym typeface="Trebuchet MS"/>
              </a:rPr>
              <a:t>The Therapeutic Power Of The Great Outdoors</a:t>
            </a:r>
            <a:br>
              <a:rPr lang="en-US" sz="3300" b="1" i="0" u="none" strike="noStrike" cap="none">
                <a:solidFill>
                  <a:schemeClr val="dk1"/>
                </a:solidFill>
                <a:latin typeface="Trebuchet MS"/>
                <a:ea typeface="Trebuchet MS"/>
                <a:cs typeface="Trebuchet MS"/>
                <a:sym typeface="Trebuchet MS"/>
              </a:rPr>
            </a:br>
            <a:endParaRPr sz="3300" b="1" i="0" u="none" strike="noStrike" cap="none">
              <a:solidFill>
                <a:schemeClr val="dk1"/>
              </a:solidFill>
              <a:latin typeface="Trebuchet MS"/>
              <a:ea typeface="Trebuchet MS"/>
              <a:cs typeface="Trebuchet MS"/>
              <a:sym typeface="Trebuchet MS"/>
            </a:endParaRPr>
          </a:p>
        </p:txBody>
      </p:sp>
      <p:sp>
        <p:nvSpPr>
          <p:cNvPr id="141" name="Google Shape;141;g2d5e7fd7d1d_2_0"/>
          <p:cNvSpPr txBox="1"/>
          <p:nvPr/>
        </p:nvSpPr>
        <p:spPr>
          <a:xfrm>
            <a:off x="3975825" y="2409551"/>
            <a:ext cx="6947100" cy="3286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highlight>
                  <a:schemeClr val="accent6"/>
                </a:highlight>
                <a:latin typeface="Trebuchet MS"/>
                <a:ea typeface="Trebuchet MS"/>
                <a:cs typeface="Trebuchet MS"/>
                <a:sym typeface="Trebuchet MS"/>
              </a:rPr>
              <a:t>Melissa Sundermann, DO, FACOI </a:t>
            </a:r>
            <a:endParaRPr sz="2000" b="0" i="0" u="none" strike="noStrike" cap="none">
              <a:solidFill>
                <a:schemeClr val="dk1"/>
              </a:solidFill>
              <a:highlight>
                <a:schemeClr val="accent6"/>
              </a:highlight>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highlight>
                  <a:schemeClr val="accent6"/>
                </a:highlight>
                <a:latin typeface="Trebuchet MS"/>
                <a:ea typeface="Trebuchet MS"/>
                <a:cs typeface="Trebuchet MS"/>
                <a:sym typeface="Trebuchet MS"/>
              </a:rPr>
              <a:t>Diplomat, Amercian Board of Lifestyle Mediicine</a:t>
            </a:r>
            <a:endParaRPr sz="2000" b="0" i="0" u="none" strike="noStrike" cap="none">
              <a:solidFill>
                <a:schemeClr val="dk1"/>
              </a:solidFill>
              <a:highlight>
                <a:schemeClr val="accent6"/>
              </a:highlight>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highlight>
                  <a:schemeClr val="accent6"/>
                </a:highlight>
                <a:latin typeface="Trebuchet MS"/>
                <a:ea typeface="Trebuchet MS"/>
                <a:cs typeface="Trebuchet MS"/>
                <a:sym typeface="Trebuchet MS"/>
              </a:rPr>
              <a:t>Fellow, American College of Lifestyle Medicine</a:t>
            </a:r>
            <a:endParaRPr sz="2000" b="0" i="0" u="none" strike="noStrike" cap="none">
              <a:solidFill>
                <a:schemeClr val="dk1"/>
              </a:solidFill>
              <a:highlight>
                <a:schemeClr val="accent6"/>
              </a:highlight>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highlight>
                  <a:schemeClr val="accent6"/>
                </a:highlight>
                <a:latin typeface="Trebuchet MS"/>
                <a:ea typeface="Trebuchet MS"/>
                <a:cs typeface="Trebuchet MS"/>
                <a:sym typeface="Trebuchet MS"/>
              </a:rPr>
              <a:t>Chair, Lifestyle Medicine Initiative, Global Wellness Instititue</a:t>
            </a:r>
            <a:endParaRPr sz="2000" b="0" i="0" u="none" strike="noStrike" cap="none">
              <a:solidFill>
                <a:schemeClr val="dk1"/>
              </a:solidFill>
              <a:highlight>
                <a:schemeClr val="accent6"/>
              </a:highlight>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highlight>
                  <a:schemeClr val="accent6"/>
                </a:highlight>
                <a:latin typeface="Trebuchet MS"/>
                <a:ea typeface="Trebuchet MS"/>
                <a:cs typeface="Trebuchet MS"/>
                <a:sym typeface="Trebuchet MS"/>
              </a:rPr>
              <a:t>Concierge Physician, Lifespan Medicine</a:t>
            </a:r>
            <a:endParaRPr sz="2000" b="0" i="0" u="none" strike="noStrike" cap="none">
              <a:solidFill>
                <a:schemeClr val="dk1"/>
              </a:solidFill>
              <a:highlight>
                <a:schemeClr val="accent6"/>
              </a:highlight>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highlight>
                <a:schemeClr val="accent6"/>
              </a:highlight>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highlight>
                <a:schemeClr val="accent6"/>
              </a:highlight>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highlight>
                  <a:schemeClr val="accent6"/>
                </a:highlight>
                <a:latin typeface="Trebuchet MS"/>
                <a:ea typeface="Trebuchet MS"/>
                <a:cs typeface="Trebuchet MS"/>
                <a:sym typeface="Trebuchet MS"/>
              </a:rPr>
              <a:t>Gia Merlo, MD, MBA, MEd</a:t>
            </a:r>
            <a:endParaRPr sz="2000" b="0" i="0" u="none" strike="noStrike" cap="none">
              <a:solidFill>
                <a:schemeClr val="dk1"/>
              </a:solidFill>
              <a:highlight>
                <a:schemeClr val="accent6"/>
              </a:highlight>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highlight>
                  <a:schemeClr val="accent6"/>
                </a:highlight>
                <a:latin typeface="Trebuchet MS"/>
                <a:ea typeface="Trebuchet MS"/>
                <a:cs typeface="Trebuchet MS"/>
                <a:sym typeface="Trebuchet MS"/>
              </a:rPr>
              <a:t>Clinical Professor of Psychiatry, NYU School of Medicine</a:t>
            </a:r>
            <a:endParaRPr sz="2000" b="0" i="0" u="none" strike="noStrike" cap="none">
              <a:solidFill>
                <a:schemeClr val="dk1"/>
              </a:solidFill>
              <a:highlight>
                <a:schemeClr val="accent6"/>
              </a:highlight>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highlight>
                  <a:schemeClr val="accent6"/>
                </a:highlight>
                <a:latin typeface="Trebuchet MS"/>
                <a:ea typeface="Trebuchet MS"/>
                <a:cs typeface="Trebuchet MS"/>
                <a:sym typeface="Trebuchet MS"/>
              </a:rPr>
              <a:t>Associate Editor, American Journal of Lifestyle Medicine</a:t>
            </a:r>
            <a:endParaRPr sz="2000" b="0" i="0" u="none" strike="noStrike" cap="none">
              <a:solidFill>
                <a:schemeClr val="dk1"/>
              </a:solidFill>
              <a:highlight>
                <a:schemeClr val="accent6"/>
              </a:highlight>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highlight>
                  <a:schemeClr val="accent6"/>
                </a:highlight>
                <a:latin typeface="Trebuchet MS"/>
                <a:ea typeface="Trebuchet MS"/>
                <a:cs typeface="Trebuchet MS"/>
                <a:sym typeface="Trebuchet MS"/>
              </a:rPr>
              <a:t>Founding Chair, American Psychiatric Association Lifestyle Psychiaty Caucus</a:t>
            </a:r>
            <a:endParaRPr sz="2000" b="0" i="0" u="none" strike="noStrike" cap="none">
              <a:solidFill>
                <a:schemeClr val="dk1"/>
              </a:solidFill>
              <a:highlight>
                <a:schemeClr val="accent6"/>
              </a:highlight>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highlight>
                  <a:schemeClr val="accent6"/>
                </a:highlight>
                <a:latin typeface="Trebuchet MS"/>
                <a:ea typeface="Trebuchet MS"/>
                <a:cs typeface="Trebuchet MS"/>
                <a:sym typeface="Trebuchet MS"/>
              </a:rPr>
              <a:t>Fellow, American College of Lifestyle Medicine</a:t>
            </a:r>
            <a:endParaRPr sz="2000" b="0" i="0" u="none" strike="noStrike" cap="none">
              <a:solidFill>
                <a:schemeClr val="dk1"/>
              </a:solidFill>
              <a:highlight>
                <a:schemeClr val="accent6"/>
              </a:highlight>
              <a:latin typeface="Trebuchet MS"/>
              <a:ea typeface="Trebuchet MS"/>
              <a:cs typeface="Trebuchet MS"/>
              <a:sym typeface="Trebuchet M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75"/>
        <p:cNvGrpSpPr/>
        <p:nvPr/>
      </p:nvGrpSpPr>
      <p:grpSpPr>
        <a:xfrm>
          <a:off x="0" y="0"/>
          <a:ext cx="0" cy="0"/>
          <a:chOff x="0" y="0"/>
          <a:chExt cx="0" cy="0"/>
        </a:xfrm>
      </p:grpSpPr>
      <p:pic>
        <p:nvPicPr>
          <p:cNvPr id="276" name="Google Shape;276;g2d5e7fd7d1d_2_66"/>
          <p:cNvPicPr preferRelativeResize="0"/>
          <p:nvPr/>
        </p:nvPicPr>
        <p:blipFill rotWithShape="1">
          <a:blip r:embed="rId3">
            <a:alphaModFix/>
          </a:blip>
          <a:srcRect/>
          <a:stretch/>
        </p:blipFill>
        <p:spPr>
          <a:xfrm>
            <a:off x="3023067" y="1084869"/>
            <a:ext cx="4416912" cy="4986336"/>
          </a:xfrm>
          <a:prstGeom prst="rect">
            <a:avLst/>
          </a:prstGeom>
          <a:noFill/>
          <a:ln>
            <a:noFill/>
          </a:ln>
        </p:spPr>
      </p:pic>
      <p:sp>
        <p:nvSpPr>
          <p:cNvPr id="277" name="Google Shape;277;g2d5e7fd7d1d_2_66"/>
          <p:cNvSpPr txBox="1">
            <a:spLocks noGrp="1"/>
          </p:cNvSpPr>
          <p:nvPr>
            <p:ph type="title"/>
          </p:nvPr>
        </p:nvSpPr>
        <p:spPr>
          <a:xfrm>
            <a:off x="105681" y="284600"/>
            <a:ext cx="11075700" cy="586500"/>
          </a:xfrm>
          <a:prstGeom prst="rect">
            <a:avLst/>
          </a:prstGeom>
          <a:noFill/>
          <a:ln>
            <a:noFill/>
          </a:ln>
        </p:spPr>
        <p:txBody>
          <a:bodyPr spcFirstLastPara="1" wrap="square" lIns="121900" tIns="60925" rIns="121900" bIns="60925" anchor="ctr" anchorCtr="0">
            <a:normAutofit fontScale="90000"/>
          </a:bodyPr>
          <a:lstStyle/>
          <a:p>
            <a:pPr marL="0" lvl="0" indent="0" algn="l" rtl="0">
              <a:lnSpc>
                <a:spcPct val="90000"/>
              </a:lnSpc>
              <a:spcBef>
                <a:spcPts val="0"/>
              </a:spcBef>
              <a:spcAft>
                <a:spcPts val="0"/>
              </a:spcAft>
              <a:buClr>
                <a:srgbClr val="003399"/>
              </a:buClr>
              <a:buSzPct val="100000"/>
              <a:buFont typeface="Calibri"/>
              <a:buNone/>
            </a:pPr>
            <a:r>
              <a:rPr lang="en-US"/>
              <a:t>AMERICAN HEART ASSOCIATION’S LIFE’S ESSENTIAL 8</a:t>
            </a:r>
            <a:endParaRPr/>
          </a:p>
        </p:txBody>
      </p:sp>
      <p:sp>
        <p:nvSpPr>
          <p:cNvPr id="278" name="Google Shape;278;g2d5e7fd7d1d_2_66"/>
          <p:cNvSpPr txBox="1"/>
          <p:nvPr/>
        </p:nvSpPr>
        <p:spPr>
          <a:xfrm>
            <a:off x="557933" y="1294295"/>
            <a:ext cx="2999100" cy="1816200"/>
          </a:xfrm>
          <a:prstGeom prst="rect">
            <a:avLst/>
          </a:prstGeom>
          <a:noFill/>
          <a:ln>
            <a:noFill/>
          </a:ln>
        </p:spPr>
        <p:txBody>
          <a:bodyPr spcFirstLastPara="1" wrap="square" lIns="121900" tIns="121900" rIns="121900" bIns="121900" anchor="t" anchorCtr="0">
            <a:spAutoFit/>
          </a:bodyPr>
          <a:lstStyle/>
          <a:p>
            <a:pPr marL="609600" marR="0" lvl="0" indent="-412750" algn="l" rtl="0">
              <a:lnSpc>
                <a:spcPct val="100000"/>
              </a:lnSpc>
              <a:spcBef>
                <a:spcPts val="0"/>
              </a:spcBef>
              <a:spcAft>
                <a:spcPts val="0"/>
              </a:spcAft>
              <a:buClr>
                <a:schemeClr val="dk1"/>
              </a:buClr>
              <a:buSzPts val="1700"/>
              <a:buFont typeface="Avenir"/>
              <a:buChar char="●"/>
            </a:pPr>
            <a:r>
              <a:rPr lang="en-US" sz="1700" b="0" i="0" u="none" strike="noStrike" cap="none">
                <a:solidFill>
                  <a:schemeClr val="dk1"/>
                </a:solidFill>
                <a:latin typeface="Avenir"/>
                <a:ea typeface="Avenir"/>
                <a:cs typeface="Avenir"/>
                <a:sym typeface="Avenir"/>
              </a:rPr>
              <a:t>Anxiety</a:t>
            </a:r>
            <a:endParaRPr sz="1700" b="0" i="0" u="none" strike="noStrike" cap="none">
              <a:solidFill>
                <a:schemeClr val="dk1"/>
              </a:solidFill>
              <a:latin typeface="Avenir"/>
              <a:ea typeface="Avenir"/>
              <a:cs typeface="Avenir"/>
              <a:sym typeface="Avenir"/>
            </a:endParaRPr>
          </a:p>
          <a:p>
            <a:pPr marL="609600" marR="0" lvl="0" indent="-412750" algn="l" rtl="0">
              <a:lnSpc>
                <a:spcPct val="100000"/>
              </a:lnSpc>
              <a:spcBef>
                <a:spcPts val="0"/>
              </a:spcBef>
              <a:spcAft>
                <a:spcPts val="0"/>
              </a:spcAft>
              <a:buClr>
                <a:schemeClr val="dk1"/>
              </a:buClr>
              <a:buSzPts val="1700"/>
              <a:buFont typeface="Avenir"/>
              <a:buChar char="●"/>
            </a:pPr>
            <a:r>
              <a:rPr lang="en-US" sz="1700" b="0" i="0" u="none" strike="noStrike" cap="none">
                <a:solidFill>
                  <a:schemeClr val="dk1"/>
                </a:solidFill>
                <a:latin typeface="Avenir"/>
                <a:ea typeface="Avenir"/>
                <a:cs typeface="Avenir"/>
                <a:sym typeface="Avenir"/>
              </a:rPr>
              <a:t>Anger &amp; Hostility</a:t>
            </a:r>
            <a:endParaRPr sz="1700" b="0" i="0" u="none" strike="noStrike" cap="none">
              <a:solidFill>
                <a:schemeClr val="dk1"/>
              </a:solidFill>
              <a:latin typeface="Avenir"/>
              <a:ea typeface="Avenir"/>
              <a:cs typeface="Avenir"/>
              <a:sym typeface="Avenir"/>
            </a:endParaRPr>
          </a:p>
          <a:p>
            <a:pPr marL="609600" marR="0" lvl="0" indent="-412750" algn="l" rtl="0">
              <a:lnSpc>
                <a:spcPct val="100000"/>
              </a:lnSpc>
              <a:spcBef>
                <a:spcPts val="0"/>
              </a:spcBef>
              <a:spcAft>
                <a:spcPts val="0"/>
              </a:spcAft>
              <a:buClr>
                <a:schemeClr val="dk1"/>
              </a:buClr>
              <a:buSzPts val="1700"/>
              <a:buFont typeface="Avenir"/>
              <a:buChar char="●"/>
            </a:pPr>
            <a:r>
              <a:rPr lang="en-US" sz="1700" b="0" i="0" u="none" strike="noStrike" cap="none">
                <a:solidFill>
                  <a:schemeClr val="dk1"/>
                </a:solidFill>
                <a:latin typeface="Avenir"/>
                <a:ea typeface="Avenir"/>
                <a:cs typeface="Avenir"/>
                <a:sym typeface="Avenir"/>
              </a:rPr>
              <a:t>Chronic Stress &amp; Social Stressors</a:t>
            </a:r>
            <a:endParaRPr sz="1700" b="0" i="0" u="none" strike="noStrike" cap="none">
              <a:solidFill>
                <a:schemeClr val="dk1"/>
              </a:solidFill>
              <a:latin typeface="Avenir"/>
              <a:ea typeface="Avenir"/>
              <a:cs typeface="Avenir"/>
              <a:sym typeface="Avenir"/>
            </a:endParaRPr>
          </a:p>
          <a:p>
            <a:pPr marL="609600" marR="0" lvl="0" indent="-412750" algn="l" rtl="0">
              <a:lnSpc>
                <a:spcPct val="100000"/>
              </a:lnSpc>
              <a:spcBef>
                <a:spcPts val="0"/>
              </a:spcBef>
              <a:spcAft>
                <a:spcPts val="0"/>
              </a:spcAft>
              <a:buClr>
                <a:schemeClr val="dk1"/>
              </a:buClr>
              <a:buSzPts val="1700"/>
              <a:buFont typeface="Avenir"/>
              <a:buChar char="●"/>
            </a:pPr>
            <a:r>
              <a:rPr lang="en-US" sz="1700" b="0" i="0" u="none" strike="noStrike" cap="none">
                <a:solidFill>
                  <a:schemeClr val="dk1"/>
                </a:solidFill>
                <a:latin typeface="Avenir"/>
                <a:ea typeface="Avenir"/>
                <a:cs typeface="Avenir"/>
                <a:sym typeface="Avenir"/>
              </a:rPr>
              <a:t>Pessimism</a:t>
            </a:r>
            <a:endParaRPr sz="1700" b="0" i="0" u="none" strike="noStrike" cap="none">
              <a:solidFill>
                <a:schemeClr val="dk1"/>
              </a:solidFill>
              <a:latin typeface="Avenir"/>
              <a:ea typeface="Avenir"/>
              <a:cs typeface="Avenir"/>
              <a:sym typeface="Avenir"/>
            </a:endParaRPr>
          </a:p>
          <a:p>
            <a:pPr marL="609600" marR="0" lvl="0" indent="-412750" algn="l" rtl="0">
              <a:lnSpc>
                <a:spcPct val="100000"/>
              </a:lnSpc>
              <a:spcBef>
                <a:spcPts val="0"/>
              </a:spcBef>
              <a:spcAft>
                <a:spcPts val="0"/>
              </a:spcAft>
              <a:buClr>
                <a:schemeClr val="dk1"/>
              </a:buClr>
              <a:buSzPts val="1700"/>
              <a:buFont typeface="Avenir"/>
              <a:buChar char="●"/>
            </a:pPr>
            <a:r>
              <a:rPr lang="en-US" sz="1700" b="0" i="0" u="none" strike="noStrike" cap="none">
                <a:solidFill>
                  <a:schemeClr val="dk1"/>
                </a:solidFill>
                <a:latin typeface="Avenir"/>
                <a:ea typeface="Avenir"/>
                <a:cs typeface="Avenir"/>
                <a:sym typeface="Avenir"/>
              </a:rPr>
              <a:t>Depression</a:t>
            </a:r>
            <a:endParaRPr sz="2400" b="0" i="0" u="none" strike="noStrike" cap="none">
              <a:solidFill>
                <a:schemeClr val="dk1"/>
              </a:solidFill>
              <a:latin typeface="Avenir"/>
              <a:ea typeface="Avenir"/>
              <a:cs typeface="Avenir"/>
              <a:sym typeface="Avenir"/>
            </a:endParaRPr>
          </a:p>
        </p:txBody>
      </p:sp>
      <p:sp>
        <p:nvSpPr>
          <p:cNvPr id="279" name="Google Shape;279;g2d5e7fd7d1d_2_66"/>
          <p:cNvSpPr/>
          <p:nvPr/>
        </p:nvSpPr>
        <p:spPr>
          <a:xfrm>
            <a:off x="3024333" y="1409900"/>
            <a:ext cx="742800" cy="355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venir"/>
              <a:buNone/>
            </a:pPr>
            <a:endParaRPr sz="2400" b="0" i="0" u="none" strike="noStrike" cap="none">
              <a:solidFill>
                <a:schemeClr val="dk1"/>
              </a:solidFill>
              <a:latin typeface="Calibri"/>
              <a:ea typeface="Calibri"/>
              <a:cs typeface="Calibri"/>
              <a:sym typeface="Calibri"/>
            </a:endParaRPr>
          </a:p>
        </p:txBody>
      </p:sp>
      <p:sp>
        <p:nvSpPr>
          <p:cNvPr id="280" name="Google Shape;280;g2d5e7fd7d1d_2_66"/>
          <p:cNvSpPr/>
          <p:nvPr/>
        </p:nvSpPr>
        <p:spPr>
          <a:xfrm>
            <a:off x="2981267" y="1722033"/>
            <a:ext cx="624300" cy="204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chemeClr val="dk1"/>
              </a:buClr>
              <a:buSzPts val="2400"/>
              <a:buFont typeface="Avenir"/>
              <a:buNone/>
            </a:pPr>
            <a:endParaRPr sz="2400" b="0" i="0" u="none" strike="noStrike" cap="none">
              <a:solidFill>
                <a:schemeClr val="dk1"/>
              </a:solidFill>
              <a:latin typeface="Calibri"/>
              <a:ea typeface="Calibri"/>
              <a:cs typeface="Calibri"/>
              <a:sym typeface="Calibri"/>
            </a:endParaRPr>
          </a:p>
        </p:txBody>
      </p:sp>
      <p:sp>
        <p:nvSpPr>
          <p:cNvPr id="281" name="Google Shape;281;g2d5e7fd7d1d_2_66"/>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nvGrpSpPr>
          <p:cNvPr id="282" name="Google Shape;282;g2d5e7fd7d1d_2_66"/>
          <p:cNvGrpSpPr/>
          <p:nvPr/>
        </p:nvGrpSpPr>
        <p:grpSpPr>
          <a:xfrm>
            <a:off x="0" y="-8467"/>
            <a:ext cx="12192133" cy="6866580"/>
            <a:chOff x="0" y="-8467"/>
            <a:chExt cx="12192133" cy="6866580"/>
          </a:xfrm>
        </p:grpSpPr>
        <p:cxnSp>
          <p:nvCxnSpPr>
            <p:cNvPr id="283" name="Google Shape;283;g2d5e7fd7d1d_2_66"/>
            <p:cNvCxnSpPr/>
            <p:nvPr/>
          </p:nvCxnSpPr>
          <p:spPr>
            <a:xfrm flipH="1">
              <a:off x="7425125" y="3681413"/>
              <a:ext cx="4763700" cy="3176700"/>
            </a:xfrm>
            <a:prstGeom prst="straightConnector1">
              <a:avLst/>
            </a:prstGeom>
            <a:noFill/>
            <a:ln w="9525" cap="flat" cmpd="sng">
              <a:solidFill>
                <a:srgbClr val="D8D8D8"/>
              </a:solidFill>
              <a:prstDash val="solid"/>
              <a:round/>
              <a:headEnd type="none" w="sm" len="sm"/>
              <a:tailEnd type="none" w="sm" len="sm"/>
            </a:ln>
          </p:spPr>
        </p:cxnSp>
        <p:sp>
          <p:nvSpPr>
            <p:cNvPr id="284" name="Google Shape;284;g2d5e7fd7d1d_2_66"/>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5" name="Google Shape;285;g2d5e7fd7d1d_2_66"/>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6" name="Google Shape;286;g2d5e7fd7d1d_2_66"/>
            <p:cNvSpPr/>
            <p:nvPr/>
          </p:nvSpPr>
          <p:spPr>
            <a:xfrm>
              <a:off x="8932333" y="3048000"/>
              <a:ext cx="3259800" cy="3810000"/>
            </a:xfrm>
            <a:prstGeom prst="triangle">
              <a:avLst>
                <a:gd name="adj" fmla="val 100000"/>
              </a:avLst>
            </a:prstGeom>
            <a:solidFill>
              <a:schemeClr val="accent2">
                <a:alpha val="7059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g2d5e7fd7d1d_2_66"/>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863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8" name="Google Shape;288;g2d5e7fd7d1d_2_66"/>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863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9" name="Google Shape;289;g2d5e7fd7d1d_2_66"/>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35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0" name="Google Shape;290;g2d5e7fd7d1d_2_66"/>
            <p:cNvSpPr/>
            <p:nvPr/>
          </p:nvSpPr>
          <p:spPr>
            <a:xfrm>
              <a:off x="10371666" y="3589867"/>
              <a:ext cx="1817100" cy="326820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g2d5e7fd7d1d_2_66"/>
            <p:cNvSpPr/>
            <p:nvPr/>
          </p:nvSpPr>
          <p:spPr>
            <a:xfrm>
              <a:off x="0" y="4013200"/>
              <a:ext cx="448800" cy="2844900"/>
            </a:xfrm>
            <a:prstGeom prst="triangle">
              <a:avLst>
                <a:gd name="adj" fmla="val 0"/>
              </a:avLst>
            </a:prstGeom>
            <a:solidFill>
              <a:schemeClr val="accent1">
                <a:alpha val="8353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92" name="Google Shape;292;g2d5e7fd7d1d_2_66"/>
          <p:cNvSpPr/>
          <p:nvPr/>
        </p:nvSpPr>
        <p:spPr>
          <a:xfrm>
            <a:off x="477012" y="480060"/>
            <a:ext cx="11238000" cy="5898000"/>
          </a:xfrm>
          <a:prstGeom prst="rect">
            <a:avLst/>
          </a:prstGeom>
          <a:solidFill>
            <a:srgbClr val="FFFFFF"/>
          </a:solidFill>
          <a:ln w="222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93" name="Google Shape;293;g2d5e7fd7d1d_2_66"/>
          <p:cNvSpPr txBox="1">
            <a:spLocks noGrp="1"/>
          </p:cNvSpPr>
          <p:nvPr>
            <p:ph type="title"/>
          </p:nvPr>
        </p:nvSpPr>
        <p:spPr>
          <a:xfrm>
            <a:off x="557925" y="798925"/>
            <a:ext cx="10406100" cy="1127400"/>
          </a:xfrm>
          <a:prstGeom prst="rect">
            <a:avLst/>
          </a:prstGeom>
          <a:noFill/>
          <a:ln>
            <a:noFill/>
          </a:ln>
        </p:spPr>
        <p:txBody>
          <a:bodyPr spcFirstLastPara="1" wrap="square" lIns="121900" tIns="60925" rIns="121900" bIns="60925" anchor="ctr" anchorCtr="0">
            <a:normAutofit fontScale="90000"/>
          </a:bodyPr>
          <a:lstStyle/>
          <a:p>
            <a:pPr marL="0" lvl="0" indent="0" algn="l" rtl="0">
              <a:lnSpc>
                <a:spcPct val="90000"/>
              </a:lnSpc>
              <a:spcBef>
                <a:spcPts val="0"/>
              </a:spcBef>
              <a:spcAft>
                <a:spcPts val="0"/>
              </a:spcAft>
              <a:buClr>
                <a:srgbClr val="003399"/>
              </a:buClr>
              <a:buSzPct val="100000"/>
              <a:buFont typeface="Calibri"/>
              <a:buNone/>
            </a:pPr>
            <a:r>
              <a:rPr lang="en-US"/>
              <a:t>LIFESTYLE FACTORS IN THE PREVENTION </a:t>
            </a:r>
            <a:endParaRPr/>
          </a:p>
          <a:p>
            <a:pPr marL="0" lvl="0" indent="0" algn="l" rtl="0">
              <a:lnSpc>
                <a:spcPct val="90000"/>
              </a:lnSpc>
              <a:spcBef>
                <a:spcPts val="0"/>
              </a:spcBef>
              <a:spcAft>
                <a:spcPts val="0"/>
              </a:spcAft>
              <a:buClr>
                <a:srgbClr val="003399"/>
              </a:buClr>
              <a:buSzPct val="100000"/>
              <a:buFont typeface="Calibri"/>
              <a:buNone/>
            </a:pPr>
            <a:r>
              <a:rPr lang="en-US"/>
              <a:t>AND TREATMENT OF </a:t>
            </a:r>
            <a:endParaRPr/>
          </a:p>
          <a:p>
            <a:pPr marL="0" lvl="0" indent="0" algn="l" rtl="0">
              <a:lnSpc>
                <a:spcPct val="90000"/>
              </a:lnSpc>
              <a:spcBef>
                <a:spcPts val="0"/>
              </a:spcBef>
              <a:spcAft>
                <a:spcPts val="0"/>
              </a:spcAft>
              <a:buClr>
                <a:srgbClr val="003399"/>
              </a:buClr>
              <a:buSzPct val="100000"/>
              <a:buFont typeface="Calibri"/>
              <a:buNone/>
            </a:pPr>
            <a:r>
              <a:rPr lang="en-US"/>
              <a:t>MENTAL ILLNESS</a:t>
            </a:r>
            <a:endParaRPr/>
          </a:p>
        </p:txBody>
      </p:sp>
      <p:sp>
        <p:nvSpPr>
          <p:cNvPr id="294" name="Google Shape;294;g2d5e7fd7d1d_2_66"/>
          <p:cNvSpPr txBox="1"/>
          <p:nvPr/>
        </p:nvSpPr>
        <p:spPr>
          <a:xfrm>
            <a:off x="7788413" y="6302784"/>
            <a:ext cx="4276500" cy="6309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Avenir"/>
                <a:ea typeface="Avenir"/>
                <a:cs typeface="Avenir"/>
                <a:sym typeface="Avenir"/>
              </a:rPr>
              <a:t>Firth  et al., World Psychiatry, 2020; </a:t>
            </a:r>
            <a:r>
              <a:rPr lang="en-US" sz="1100" b="0" i="0" u="sng" strike="noStrike" cap="none">
                <a:solidFill>
                  <a:schemeClr val="dk1"/>
                </a:solidFill>
                <a:latin typeface="Avenir"/>
                <a:ea typeface="Avenir"/>
                <a:cs typeface="Avenir"/>
                <a:sym typeface="Avenir"/>
                <a:hlinkClick r:id="rId4">
                  <a:extLst>
                    <a:ext uri="{A12FA001-AC4F-418D-AE19-62706E023703}">
                      <ahyp:hlinkClr xmlns:ahyp="http://schemas.microsoft.com/office/drawing/2018/hyperlinkcolor" val="tx"/>
                    </a:ext>
                  </a:extLst>
                </a:hlinkClick>
              </a:rPr>
              <a:t>https://onlinelibrary.wiley.com/doi/10.1002/wps.20773</a:t>
            </a:r>
            <a:endParaRPr sz="11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chemeClr val="dk1"/>
              </a:buClr>
              <a:buSzPts val="1900"/>
              <a:buFont typeface="Arial"/>
              <a:buNone/>
            </a:pPr>
            <a:endParaRPr sz="1100" b="0" i="0" u="none" strike="noStrike" cap="none">
              <a:solidFill>
                <a:schemeClr val="dk1"/>
              </a:solidFill>
              <a:latin typeface="Arial"/>
              <a:ea typeface="Arial"/>
              <a:cs typeface="Arial"/>
              <a:sym typeface="Arial"/>
            </a:endParaRPr>
          </a:p>
        </p:txBody>
      </p:sp>
      <p:pic>
        <p:nvPicPr>
          <p:cNvPr id="295" name="Google Shape;295;g2d5e7fd7d1d_2_66"/>
          <p:cNvPicPr preferRelativeResize="0"/>
          <p:nvPr/>
        </p:nvPicPr>
        <p:blipFill rotWithShape="1">
          <a:blip r:embed="rId5">
            <a:alphaModFix/>
          </a:blip>
          <a:srcRect/>
          <a:stretch/>
        </p:blipFill>
        <p:spPr>
          <a:xfrm>
            <a:off x="477000" y="2280689"/>
            <a:ext cx="7864268" cy="3995066"/>
          </a:xfrm>
          <a:prstGeom prst="rect">
            <a:avLst/>
          </a:prstGeom>
          <a:noFill/>
          <a:ln>
            <a:noFill/>
          </a:ln>
        </p:spPr>
      </p:pic>
      <p:sp>
        <p:nvSpPr>
          <p:cNvPr id="296" name="Google Shape;296;g2d5e7fd7d1d_2_66"/>
          <p:cNvSpPr txBox="1"/>
          <p:nvPr/>
        </p:nvSpPr>
        <p:spPr>
          <a:xfrm>
            <a:off x="8341267" y="1294300"/>
            <a:ext cx="3350100" cy="4990800"/>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0"/>
              </a:spcAft>
              <a:buClr>
                <a:schemeClr val="dk1"/>
              </a:buClr>
              <a:buSzPts val="1500"/>
              <a:buFont typeface="Calibri"/>
              <a:buNone/>
            </a:pPr>
            <a:r>
              <a:rPr lang="en-US" sz="1500" b="0" i="0" u="none" strike="noStrike" cap="none">
                <a:solidFill>
                  <a:schemeClr val="dk1"/>
                </a:solidFill>
                <a:latin typeface="Calibri"/>
                <a:ea typeface="Calibri"/>
                <a:cs typeface="Calibri"/>
                <a:sym typeface="Calibri"/>
              </a:rPr>
              <a:t>The </a:t>
            </a:r>
            <a:r>
              <a:rPr lang="en-US" sz="1500" b="1" i="0" u="none" strike="noStrike" cap="none">
                <a:solidFill>
                  <a:schemeClr val="dk1"/>
                </a:solidFill>
                <a:latin typeface="Calibri"/>
                <a:ea typeface="Calibri"/>
                <a:cs typeface="Calibri"/>
                <a:sym typeface="Calibri"/>
              </a:rPr>
              <a:t>dashed line</a:t>
            </a:r>
            <a:r>
              <a:rPr lang="en-US" sz="1500" b="0" i="0" u="none" strike="noStrike" cap="none">
                <a:solidFill>
                  <a:schemeClr val="dk1"/>
                </a:solidFill>
                <a:latin typeface="Calibri"/>
                <a:ea typeface="Calibri"/>
                <a:cs typeface="Calibri"/>
                <a:sym typeface="Calibri"/>
              </a:rPr>
              <a:t> indicates evidence for </a:t>
            </a:r>
            <a:r>
              <a:rPr lang="en-US" sz="1500" b="0" i="0" u="none" strike="noStrike" cap="none">
                <a:solidFill>
                  <a:schemeClr val="dk1"/>
                </a:solidFill>
                <a:highlight>
                  <a:srgbClr val="FF9900"/>
                </a:highlight>
                <a:latin typeface="Calibri"/>
                <a:ea typeface="Calibri"/>
                <a:cs typeface="Calibri"/>
                <a:sym typeface="Calibri"/>
              </a:rPr>
              <a:t>protective benefit </a:t>
            </a:r>
            <a:r>
              <a:rPr lang="en-US" sz="1500" b="0" i="0" u="none" strike="noStrike" cap="none">
                <a:solidFill>
                  <a:schemeClr val="dk1"/>
                </a:solidFill>
                <a:latin typeface="Calibri"/>
                <a:ea typeface="Calibri"/>
                <a:cs typeface="Calibri"/>
                <a:sym typeface="Calibri"/>
              </a:rPr>
              <a:t>from either prospective meta‐analyses (P‐MAs) or Mendelian randomization studies (MRs). </a:t>
            </a:r>
            <a:endParaRPr sz="15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500"/>
              <a:buFont typeface="Calibri"/>
              <a:buNone/>
            </a:pPr>
            <a:r>
              <a:rPr lang="en-US" sz="1500" b="0" i="0" u="none" strike="noStrike" cap="none">
                <a:solidFill>
                  <a:schemeClr val="dk1"/>
                </a:solidFill>
                <a:latin typeface="Calibri"/>
                <a:ea typeface="Calibri"/>
                <a:cs typeface="Calibri"/>
                <a:sym typeface="Calibri"/>
              </a:rPr>
              <a:t>The </a:t>
            </a:r>
            <a:r>
              <a:rPr lang="en-US" sz="1500" b="1" i="0" u="none" strike="noStrike" cap="none">
                <a:solidFill>
                  <a:schemeClr val="dk1"/>
                </a:solidFill>
                <a:latin typeface="Calibri"/>
                <a:ea typeface="Calibri"/>
                <a:cs typeface="Calibri"/>
                <a:sym typeface="Calibri"/>
              </a:rPr>
              <a:t>double‐dashed</a:t>
            </a:r>
            <a:r>
              <a:rPr lang="en-US" sz="1500" b="0" i="0" u="none" strike="noStrike" cap="none">
                <a:solidFill>
                  <a:schemeClr val="dk1"/>
                </a:solidFill>
                <a:latin typeface="Calibri"/>
                <a:ea typeface="Calibri"/>
                <a:cs typeface="Calibri"/>
                <a:sym typeface="Calibri"/>
              </a:rPr>
              <a:t> line indicates evidence for </a:t>
            </a:r>
            <a:r>
              <a:rPr lang="en-US" sz="1500" b="0" i="0" u="none" strike="noStrike" cap="none">
                <a:solidFill>
                  <a:schemeClr val="dk1"/>
                </a:solidFill>
                <a:highlight>
                  <a:srgbClr val="FF9900"/>
                </a:highlight>
                <a:latin typeface="Calibri"/>
                <a:ea typeface="Calibri"/>
                <a:cs typeface="Calibri"/>
                <a:sym typeface="Calibri"/>
              </a:rPr>
              <a:t>protective effects</a:t>
            </a:r>
            <a:r>
              <a:rPr lang="en-US" sz="1500" b="0" i="0" u="none" strike="noStrike" cap="none">
                <a:solidFill>
                  <a:schemeClr val="dk1"/>
                </a:solidFill>
                <a:latin typeface="Calibri"/>
                <a:ea typeface="Calibri"/>
                <a:cs typeface="Calibri"/>
                <a:sym typeface="Calibri"/>
              </a:rPr>
              <a:t> from both P‐MAs and MRs. </a:t>
            </a:r>
            <a:endParaRPr sz="15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500"/>
              <a:buFont typeface="Calibri"/>
              <a:buNone/>
            </a:pPr>
            <a:r>
              <a:rPr lang="en-US" sz="1500" b="0" i="0" u="none" strike="noStrike" cap="none">
                <a:solidFill>
                  <a:schemeClr val="dk1"/>
                </a:solidFill>
                <a:latin typeface="Calibri"/>
                <a:ea typeface="Calibri"/>
                <a:cs typeface="Calibri"/>
                <a:sym typeface="Calibri"/>
              </a:rPr>
              <a:t>The </a:t>
            </a:r>
            <a:r>
              <a:rPr lang="en-US" sz="1500" b="1" i="0" u="none" strike="noStrike" cap="none">
                <a:solidFill>
                  <a:schemeClr val="dk1"/>
                </a:solidFill>
                <a:latin typeface="Calibri"/>
                <a:ea typeface="Calibri"/>
                <a:cs typeface="Calibri"/>
                <a:sym typeface="Calibri"/>
              </a:rPr>
              <a:t>solid line</a:t>
            </a:r>
            <a:r>
              <a:rPr lang="en-US" sz="1500" b="0" i="0" u="none" strike="noStrike" cap="none">
                <a:solidFill>
                  <a:schemeClr val="dk1"/>
                </a:solidFill>
                <a:latin typeface="Calibri"/>
                <a:ea typeface="Calibri"/>
                <a:cs typeface="Calibri"/>
                <a:sym typeface="Calibri"/>
              </a:rPr>
              <a:t> indicates evidence for </a:t>
            </a:r>
            <a:r>
              <a:rPr lang="en-US" sz="1500" b="0" i="0" u="none" strike="noStrike" cap="none">
                <a:solidFill>
                  <a:schemeClr val="dk1"/>
                </a:solidFill>
                <a:highlight>
                  <a:srgbClr val="FF9900"/>
                </a:highlight>
                <a:latin typeface="Calibri"/>
                <a:ea typeface="Calibri"/>
                <a:cs typeface="Calibri"/>
                <a:sym typeface="Calibri"/>
              </a:rPr>
              <a:t>efficacy in treatment</a:t>
            </a:r>
            <a:r>
              <a:rPr lang="en-US" sz="1500" b="0" i="0" u="none" strike="noStrike" cap="none">
                <a:solidFill>
                  <a:schemeClr val="dk1"/>
                </a:solidFill>
                <a:latin typeface="Calibri"/>
                <a:ea typeface="Calibri"/>
                <a:cs typeface="Calibri"/>
                <a:sym typeface="Calibri"/>
              </a:rPr>
              <a:t> of mental illness from MAs of randomized controlled trials (RCTs). </a:t>
            </a:r>
            <a:endParaRPr sz="15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500"/>
              <a:buFont typeface="Calibri"/>
              <a:buNone/>
            </a:pPr>
            <a:r>
              <a:rPr lang="en-US" sz="1500" b="0" i="0" u="none" strike="noStrike" cap="none">
                <a:solidFill>
                  <a:schemeClr val="dk1"/>
                </a:solidFill>
                <a:latin typeface="Calibri"/>
                <a:ea typeface="Calibri"/>
                <a:cs typeface="Calibri"/>
                <a:sym typeface="Calibri"/>
              </a:rPr>
              <a:t>The </a:t>
            </a:r>
            <a:r>
              <a:rPr lang="en-US" sz="1500" b="1" i="0" u="none" strike="noStrike" cap="none">
                <a:solidFill>
                  <a:schemeClr val="dk1"/>
                </a:solidFill>
                <a:latin typeface="Calibri"/>
                <a:ea typeface="Calibri"/>
                <a:cs typeface="Calibri"/>
                <a:sym typeface="Calibri"/>
              </a:rPr>
              <a:t>double solid line</a:t>
            </a:r>
            <a:r>
              <a:rPr lang="en-US" sz="1500" b="0" i="0" u="none" strike="noStrike" cap="none">
                <a:solidFill>
                  <a:schemeClr val="dk1"/>
                </a:solidFill>
                <a:latin typeface="Calibri"/>
                <a:ea typeface="Calibri"/>
                <a:cs typeface="Calibri"/>
                <a:sym typeface="Calibri"/>
              </a:rPr>
              <a:t> indicates convergent evidence from MRs or P‐MAs with MAs of RCTs. </a:t>
            </a:r>
            <a:endParaRPr sz="15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500"/>
              <a:buFont typeface="Calibri"/>
              <a:buNone/>
            </a:pPr>
            <a:r>
              <a:rPr lang="en-US" sz="1500" b="0" i="0" u="none" strike="noStrike" cap="none">
                <a:solidFill>
                  <a:schemeClr val="dk1"/>
                </a:solidFill>
                <a:latin typeface="Calibri"/>
                <a:ea typeface="Calibri"/>
                <a:cs typeface="Calibri"/>
                <a:sym typeface="Calibri"/>
              </a:rPr>
              <a:t>The </a:t>
            </a:r>
            <a:r>
              <a:rPr lang="en-US" sz="1500" b="1" i="0" u="none" strike="noStrike" cap="none">
                <a:solidFill>
                  <a:schemeClr val="dk1"/>
                </a:solidFill>
                <a:latin typeface="Calibri"/>
                <a:ea typeface="Calibri"/>
                <a:cs typeface="Calibri"/>
                <a:sym typeface="Calibri"/>
              </a:rPr>
              <a:t>treble solid line</a:t>
            </a:r>
            <a:r>
              <a:rPr lang="en-US" sz="1500" b="0" i="0" u="none" strike="noStrike" cap="none">
                <a:solidFill>
                  <a:schemeClr val="dk1"/>
                </a:solidFill>
                <a:latin typeface="Calibri"/>
                <a:ea typeface="Calibri"/>
                <a:cs typeface="Calibri"/>
                <a:sym typeface="Calibri"/>
              </a:rPr>
              <a:t> indicates convergent evidence from all three (P‐MAs + MRs + MAs of RCTs).</a:t>
            </a:r>
            <a:endParaRPr sz="2400" b="0" i="0" u="none" strike="noStrike" cap="none">
              <a:solidFill>
                <a:schemeClr val="dk1"/>
              </a:solidFill>
              <a:latin typeface="Calibri"/>
              <a:ea typeface="Calibri"/>
              <a:cs typeface="Calibri"/>
              <a:sym typeface="Calibri"/>
            </a:endParaRPr>
          </a:p>
        </p:txBody>
      </p:sp>
      <p:sp>
        <p:nvSpPr>
          <p:cNvPr id="297" name="Google Shape;297;g2d5e7fd7d1d_2_66"/>
          <p:cNvSpPr txBox="1">
            <a:spLocks noGrp="1"/>
          </p:cNvSpPr>
          <p:nvPr>
            <p:ph type="sldNum" idx="12"/>
          </p:nvPr>
        </p:nvSpPr>
        <p:spPr>
          <a:xfrm rot="-5400000">
            <a:off x="11716601" y="6382649"/>
            <a:ext cx="566700" cy="3840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Clr>
                <a:schemeClr val="lt1"/>
              </a:buClr>
              <a:buSzPts val="1300"/>
              <a:buFont typeface="Avenir"/>
              <a:buNone/>
            </a:pPr>
            <a:fld id="{00000000-1234-1234-1234-123412341234}" type="slidenum">
              <a:rPr lang="en-U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1"/>
        <p:cNvGrpSpPr/>
        <p:nvPr/>
      </p:nvGrpSpPr>
      <p:grpSpPr>
        <a:xfrm>
          <a:off x="0" y="0"/>
          <a:ext cx="0" cy="0"/>
          <a:chOff x="0" y="0"/>
          <a:chExt cx="0" cy="0"/>
        </a:xfrm>
      </p:grpSpPr>
      <p:sp>
        <p:nvSpPr>
          <p:cNvPr id="302" name="Google Shape;302;g2d5e7fd7d1d_2_74"/>
          <p:cNvSpPr txBox="1">
            <a:spLocks noGrp="1"/>
          </p:cNvSpPr>
          <p:nvPr>
            <p:ph type="title"/>
          </p:nvPr>
        </p:nvSpPr>
        <p:spPr>
          <a:xfrm>
            <a:off x="517343" y="287535"/>
            <a:ext cx="11134500" cy="586500"/>
          </a:xfrm>
          <a:prstGeom prst="rect">
            <a:avLst/>
          </a:prstGeom>
          <a:noFill/>
          <a:ln>
            <a:noFill/>
          </a:ln>
        </p:spPr>
        <p:txBody>
          <a:bodyPr spcFirstLastPara="1" wrap="square" lIns="121900" tIns="60925" rIns="121900" bIns="60925" anchor="ctr" anchorCtr="0">
            <a:normAutofit fontScale="90000"/>
          </a:bodyPr>
          <a:lstStyle/>
          <a:p>
            <a:pPr marL="0" lvl="0" indent="0" algn="l" rtl="0">
              <a:lnSpc>
                <a:spcPct val="90000"/>
              </a:lnSpc>
              <a:spcBef>
                <a:spcPts val="0"/>
              </a:spcBef>
              <a:spcAft>
                <a:spcPts val="0"/>
              </a:spcAft>
              <a:buClr>
                <a:srgbClr val="003399"/>
              </a:buClr>
              <a:buSzPct val="100000"/>
              <a:buFont typeface="Calibri"/>
              <a:buNone/>
            </a:pPr>
            <a:r>
              <a:rPr lang="en-US"/>
              <a:t>DISEASES ASSOCIATED WITH DYSBIOSIS OF THE GUT MICROBIOTA </a:t>
            </a:r>
            <a:endParaRPr/>
          </a:p>
        </p:txBody>
      </p:sp>
      <p:sp>
        <p:nvSpPr>
          <p:cNvPr id="303" name="Google Shape;303;g2d5e7fd7d1d_2_74"/>
          <p:cNvSpPr txBox="1"/>
          <p:nvPr/>
        </p:nvSpPr>
        <p:spPr>
          <a:xfrm>
            <a:off x="4337875" y="6175284"/>
            <a:ext cx="6717300" cy="4617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300"/>
              <a:buFont typeface="Avenir"/>
              <a:buNone/>
            </a:pPr>
            <a:r>
              <a:rPr lang="en-US" sz="1100" b="0" i="0" u="none" strike="noStrike" cap="none">
                <a:solidFill>
                  <a:schemeClr val="dk1"/>
                </a:solidFill>
                <a:latin typeface="Avenir"/>
                <a:ea typeface="Avenir"/>
                <a:cs typeface="Avenir"/>
                <a:sym typeface="Avenir"/>
              </a:rPr>
              <a:t>Carding et al., 2015; Cekanaviciute et al., 2017; Dunlop et al., 2015; Fond et al., 2015; </a:t>
            </a:r>
            <a:endParaRPr sz="11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chemeClr val="dk1"/>
              </a:buClr>
              <a:buSzPts val="1300"/>
              <a:buFont typeface="Arial"/>
              <a:buNone/>
            </a:pPr>
            <a:r>
              <a:rPr lang="en-US" sz="1100" b="0" i="0" u="none" strike="noStrike" cap="none">
                <a:solidFill>
                  <a:schemeClr val="dk1"/>
                </a:solidFill>
                <a:latin typeface="Avenir"/>
                <a:ea typeface="Avenir"/>
                <a:cs typeface="Avenir"/>
                <a:sym typeface="Avenir"/>
              </a:rPr>
              <a:t>Li et al., 2017; Sampson et al., 2016,  Senthong et al., 2016; Tai et al., 2015</a:t>
            </a:r>
            <a:endParaRPr sz="1100" b="0" i="0" u="none" strike="noStrike" cap="none">
              <a:solidFill>
                <a:srgbClr val="1F1F1F"/>
              </a:solidFill>
              <a:latin typeface="Avenir"/>
              <a:ea typeface="Avenir"/>
              <a:cs typeface="Avenir"/>
              <a:sym typeface="Avenir"/>
            </a:endParaRPr>
          </a:p>
        </p:txBody>
      </p:sp>
      <p:grpSp>
        <p:nvGrpSpPr>
          <p:cNvPr id="304" name="Google Shape;304;g2d5e7fd7d1d_2_74"/>
          <p:cNvGrpSpPr/>
          <p:nvPr/>
        </p:nvGrpSpPr>
        <p:grpSpPr>
          <a:xfrm>
            <a:off x="3859863" y="1445497"/>
            <a:ext cx="7466392" cy="3830802"/>
            <a:chOff x="4623292" y="1396518"/>
            <a:chExt cx="5732795" cy="4165726"/>
          </a:xfrm>
        </p:grpSpPr>
        <p:sp>
          <p:nvSpPr>
            <p:cNvPr id="305" name="Google Shape;305;g2d5e7fd7d1d_2_74"/>
            <p:cNvSpPr/>
            <p:nvPr/>
          </p:nvSpPr>
          <p:spPr>
            <a:xfrm>
              <a:off x="5340972" y="1618894"/>
              <a:ext cx="2145029" cy="3943350"/>
            </a:xfrm>
            <a:custGeom>
              <a:avLst/>
              <a:gdLst/>
              <a:ahLst/>
              <a:cxnLst/>
              <a:rect l="l" t="t" r="r" b="b"/>
              <a:pathLst>
                <a:path w="2145029" h="3943350" extrusionOk="0">
                  <a:moveTo>
                    <a:pt x="1444510" y="2010994"/>
                  </a:moveTo>
                  <a:lnTo>
                    <a:pt x="1334770" y="1321752"/>
                  </a:lnTo>
                  <a:lnTo>
                    <a:pt x="1332001" y="1304340"/>
                  </a:lnTo>
                  <a:lnTo>
                    <a:pt x="1281036" y="984262"/>
                  </a:lnTo>
                  <a:lnTo>
                    <a:pt x="1268666" y="942797"/>
                  </a:lnTo>
                  <a:lnTo>
                    <a:pt x="1205674" y="897610"/>
                  </a:lnTo>
                  <a:lnTo>
                    <a:pt x="1146886" y="883005"/>
                  </a:lnTo>
                  <a:lnTo>
                    <a:pt x="1107655" y="876706"/>
                  </a:lnTo>
                  <a:lnTo>
                    <a:pt x="1061008" y="872261"/>
                  </a:lnTo>
                  <a:lnTo>
                    <a:pt x="1008684" y="869365"/>
                  </a:lnTo>
                  <a:lnTo>
                    <a:pt x="952373" y="867689"/>
                  </a:lnTo>
                  <a:lnTo>
                    <a:pt x="900963" y="867016"/>
                  </a:lnTo>
                  <a:lnTo>
                    <a:pt x="834669" y="866775"/>
                  </a:lnTo>
                  <a:lnTo>
                    <a:pt x="721614" y="867016"/>
                  </a:lnTo>
                  <a:lnTo>
                    <a:pt x="670229" y="865619"/>
                  </a:lnTo>
                  <a:lnTo>
                    <a:pt x="614095" y="864882"/>
                  </a:lnTo>
                  <a:lnTo>
                    <a:pt x="555371" y="864958"/>
                  </a:lnTo>
                  <a:lnTo>
                    <a:pt x="496189" y="866013"/>
                  </a:lnTo>
                  <a:lnTo>
                    <a:pt x="438683" y="868184"/>
                  </a:lnTo>
                  <a:lnTo>
                    <a:pt x="385000" y="871639"/>
                  </a:lnTo>
                  <a:lnTo>
                    <a:pt x="337261" y="876528"/>
                  </a:lnTo>
                  <a:lnTo>
                    <a:pt x="297611" y="883005"/>
                  </a:lnTo>
                  <a:lnTo>
                    <a:pt x="238912" y="897610"/>
                  </a:lnTo>
                  <a:lnTo>
                    <a:pt x="199682" y="915720"/>
                  </a:lnTo>
                  <a:lnTo>
                    <a:pt x="163474" y="984262"/>
                  </a:lnTo>
                  <a:lnTo>
                    <a:pt x="0" y="2010994"/>
                  </a:lnTo>
                  <a:lnTo>
                    <a:pt x="1460" y="2060041"/>
                  </a:lnTo>
                  <a:lnTo>
                    <a:pt x="19888" y="2103196"/>
                  </a:lnTo>
                  <a:lnTo>
                    <a:pt x="52197" y="2135860"/>
                  </a:lnTo>
                  <a:lnTo>
                    <a:pt x="95338" y="2153462"/>
                  </a:lnTo>
                  <a:lnTo>
                    <a:pt x="141528" y="2151900"/>
                  </a:lnTo>
                  <a:lnTo>
                    <a:pt x="182156" y="2132342"/>
                  </a:lnTo>
                  <a:lnTo>
                    <a:pt x="212915" y="2098014"/>
                  </a:lnTo>
                  <a:lnTo>
                    <a:pt x="229489" y="2052205"/>
                  </a:lnTo>
                  <a:lnTo>
                    <a:pt x="348551" y="1304340"/>
                  </a:lnTo>
                  <a:lnTo>
                    <a:pt x="331520" y="2416822"/>
                  </a:lnTo>
                  <a:lnTo>
                    <a:pt x="248589" y="3727119"/>
                  </a:lnTo>
                  <a:lnTo>
                    <a:pt x="250380" y="3776688"/>
                  </a:lnTo>
                  <a:lnTo>
                    <a:pt x="263906" y="3822446"/>
                  </a:lnTo>
                  <a:lnTo>
                    <a:pt x="287667" y="3862463"/>
                  </a:lnTo>
                  <a:lnTo>
                    <a:pt x="320167" y="3894810"/>
                  </a:lnTo>
                  <a:lnTo>
                    <a:pt x="359918" y="3917569"/>
                  </a:lnTo>
                  <a:lnTo>
                    <a:pt x="405422" y="3928821"/>
                  </a:lnTo>
                  <a:lnTo>
                    <a:pt x="452094" y="3926916"/>
                  </a:lnTo>
                  <a:lnTo>
                    <a:pt x="495185" y="3912552"/>
                  </a:lnTo>
                  <a:lnTo>
                    <a:pt x="532853" y="3887317"/>
                  </a:lnTo>
                  <a:lnTo>
                    <a:pt x="563321" y="3852799"/>
                  </a:lnTo>
                  <a:lnTo>
                    <a:pt x="584746" y="3810584"/>
                  </a:lnTo>
                  <a:lnTo>
                    <a:pt x="595337" y="3762260"/>
                  </a:lnTo>
                  <a:lnTo>
                    <a:pt x="737552" y="2365794"/>
                  </a:lnTo>
                  <a:lnTo>
                    <a:pt x="859688" y="3775557"/>
                  </a:lnTo>
                  <a:lnTo>
                    <a:pt x="870089" y="3823932"/>
                  </a:lnTo>
                  <a:lnTo>
                    <a:pt x="891362" y="3866235"/>
                  </a:lnTo>
                  <a:lnTo>
                    <a:pt x="921689" y="3900881"/>
                  </a:lnTo>
                  <a:lnTo>
                    <a:pt x="959269" y="3926281"/>
                  </a:lnTo>
                  <a:lnTo>
                    <a:pt x="1002296" y="3940822"/>
                  </a:lnTo>
                  <a:lnTo>
                    <a:pt x="1048969" y="3942931"/>
                  </a:lnTo>
                  <a:lnTo>
                    <a:pt x="1094511" y="3931882"/>
                  </a:lnTo>
                  <a:lnTo>
                    <a:pt x="1134338" y="3909288"/>
                  </a:lnTo>
                  <a:lnTo>
                    <a:pt x="1166964" y="3877081"/>
                  </a:lnTo>
                  <a:lnTo>
                    <a:pt x="1190879" y="3837165"/>
                  </a:lnTo>
                  <a:lnTo>
                    <a:pt x="1204582" y="3791470"/>
                  </a:lnTo>
                  <a:lnTo>
                    <a:pt x="1206563" y="3741902"/>
                  </a:lnTo>
                  <a:lnTo>
                    <a:pt x="1088707" y="2365794"/>
                  </a:lnTo>
                  <a:lnTo>
                    <a:pt x="1081722" y="2284145"/>
                  </a:lnTo>
                  <a:lnTo>
                    <a:pt x="1081811" y="2243391"/>
                  </a:lnTo>
                  <a:lnTo>
                    <a:pt x="1082090" y="2199805"/>
                  </a:lnTo>
                  <a:lnTo>
                    <a:pt x="1082548" y="2151900"/>
                  </a:lnTo>
                  <a:lnTo>
                    <a:pt x="1083119" y="2105406"/>
                  </a:lnTo>
                  <a:lnTo>
                    <a:pt x="1083906" y="2052205"/>
                  </a:lnTo>
                  <a:lnTo>
                    <a:pt x="1084707" y="2003386"/>
                  </a:lnTo>
                  <a:lnTo>
                    <a:pt x="1085684" y="1950262"/>
                  </a:lnTo>
                  <a:lnTo>
                    <a:pt x="1086751" y="1896148"/>
                  </a:lnTo>
                  <a:lnTo>
                    <a:pt x="1087907" y="1841334"/>
                  </a:lnTo>
                  <a:lnTo>
                    <a:pt x="1089139" y="1786128"/>
                  </a:lnTo>
                  <a:lnTo>
                    <a:pt x="1090422" y="1730844"/>
                  </a:lnTo>
                  <a:lnTo>
                    <a:pt x="1091755" y="1675765"/>
                  </a:lnTo>
                  <a:lnTo>
                    <a:pt x="1093127" y="1621218"/>
                  </a:lnTo>
                  <a:lnTo>
                    <a:pt x="1094511" y="1567484"/>
                  </a:lnTo>
                  <a:lnTo>
                    <a:pt x="1095895" y="1514881"/>
                  </a:lnTo>
                  <a:lnTo>
                    <a:pt x="1097280" y="1463700"/>
                  </a:lnTo>
                  <a:lnTo>
                    <a:pt x="1098638" y="1414259"/>
                  </a:lnTo>
                  <a:lnTo>
                    <a:pt x="1098727" y="1321752"/>
                  </a:lnTo>
                  <a:lnTo>
                    <a:pt x="1215021" y="2052205"/>
                  </a:lnTo>
                  <a:lnTo>
                    <a:pt x="1231595" y="2098014"/>
                  </a:lnTo>
                  <a:lnTo>
                    <a:pt x="1262354" y="2132342"/>
                  </a:lnTo>
                  <a:lnTo>
                    <a:pt x="1302994" y="2151900"/>
                  </a:lnTo>
                  <a:lnTo>
                    <a:pt x="1349171" y="2153462"/>
                  </a:lnTo>
                  <a:lnTo>
                    <a:pt x="1392301" y="2135860"/>
                  </a:lnTo>
                  <a:lnTo>
                    <a:pt x="1424622" y="2103196"/>
                  </a:lnTo>
                  <a:lnTo>
                    <a:pt x="1443037" y="2060041"/>
                  </a:lnTo>
                  <a:lnTo>
                    <a:pt x="1444510" y="2010994"/>
                  </a:lnTo>
                  <a:close/>
                </a:path>
                <a:path w="2145029" h="3943350" extrusionOk="0">
                  <a:moveTo>
                    <a:pt x="2144560" y="832205"/>
                  </a:moveTo>
                  <a:lnTo>
                    <a:pt x="1095959" y="371919"/>
                  </a:lnTo>
                  <a:lnTo>
                    <a:pt x="1094536" y="347433"/>
                  </a:lnTo>
                  <a:lnTo>
                    <a:pt x="1086027" y="299440"/>
                  </a:lnTo>
                  <a:lnTo>
                    <a:pt x="1072273" y="253682"/>
                  </a:lnTo>
                  <a:lnTo>
                    <a:pt x="1053617" y="210502"/>
                  </a:lnTo>
                  <a:lnTo>
                    <a:pt x="1030427" y="170294"/>
                  </a:lnTo>
                  <a:lnTo>
                    <a:pt x="1003046" y="133426"/>
                  </a:lnTo>
                  <a:lnTo>
                    <a:pt x="971816" y="100266"/>
                  </a:lnTo>
                  <a:lnTo>
                    <a:pt x="937094" y="71183"/>
                  </a:lnTo>
                  <a:lnTo>
                    <a:pt x="899236" y="46545"/>
                  </a:lnTo>
                  <a:lnTo>
                    <a:pt x="858583" y="26746"/>
                  </a:lnTo>
                  <a:lnTo>
                    <a:pt x="815492" y="12141"/>
                  </a:lnTo>
                  <a:lnTo>
                    <a:pt x="770305" y="3098"/>
                  </a:lnTo>
                  <a:lnTo>
                    <a:pt x="723392" y="0"/>
                  </a:lnTo>
                  <a:lnTo>
                    <a:pt x="676478" y="3098"/>
                  </a:lnTo>
                  <a:lnTo>
                    <a:pt x="631291" y="12141"/>
                  </a:lnTo>
                  <a:lnTo>
                    <a:pt x="588200" y="26746"/>
                  </a:lnTo>
                  <a:lnTo>
                    <a:pt x="547547" y="46545"/>
                  </a:lnTo>
                  <a:lnTo>
                    <a:pt x="509689" y="71183"/>
                  </a:lnTo>
                  <a:lnTo>
                    <a:pt x="474967" y="100266"/>
                  </a:lnTo>
                  <a:lnTo>
                    <a:pt x="443750" y="133426"/>
                  </a:lnTo>
                  <a:lnTo>
                    <a:pt x="416356" y="170294"/>
                  </a:lnTo>
                  <a:lnTo>
                    <a:pt x="393166" y="210502"/>
                  </a:lnTo>
                  <a:lnTo>
                    <a:pt x="374523" y="253682"/>
                  </a:lnTo>
                  <a:lnTo>
                    <a:pt x="360768" y="299440"/>
                  </a:lnTo>
                  <a:lnTo>
                    <a:pt x="352259" y="347433"/>
                  </a:lnTo>
                  <a:lnTo>
                    <a:pt x="349351" y="397256"/>
                  </a:lnTo>
                  <a:lnTo>
                    <a:pt x="352259" y="447090"/>
                  </a:lnTo>
                  <a:lnTo>
                    <a:pt x="360768" y="495071"/>
                  </a:lnTo>
                  <a:lnTo>
                    <a:pt x="374523" y="540842"/>
                  </a:lnTo>
                  <a:lnTo>
                    <a:pt x="393166" y="584009"/>
                  </a:lnTo>
                  <a:lnTo>
                    <a:pt x="416356" y="624217"/>
                  </a:lnTo>
                  <a:lnTo>
                    <a:pt x="443750" y="661085"/>
                  </a:lnTo>
                  <a:lnTo>
                    <a:pt x="474980" y="694258"/>
                  </a:lnTo>
                  <a:lnTo>
                    <a:pt x="509689" y="723341"/>
                  </a:lnTo>
                  <a:lnTo>
                    <a:pt x="547547" y="747966"/>
                  </a:lnTo>
                  <a:lnTo>
                    <a:pt x="588200" y="767778"/>
                  </a:lnTo>
                  <a:lnTo>
                    <a:pt x="631291" y="782383"/>
                  </a:lnTo>
                  <a:lnTo>
                    <a:pt x="676478" y="791413"/>
                  </a:lnTo>
                  <a:lnTo>
                    <a:pt x="723392" y="794512"/>
                  </a:lnTo>
                  <a:lnTo>
                    <a:pt x="770318" y="791413"/>
                  </a:lnTo>
                  <a:lnTo>
                    <a:pt x="815492" y="782383"/>
                  </a:lnTo>
                  <a:lnTo>
                    <a:pt x="858583" y="767778"/>
                  </a:lnTo>
                  <a:lnTo>
                    <a:pt x="899236" y="747966"/>
                  </a:lnTo>
                  <a:lnTo>
                    <a:pt x="937094" y="723341"/>
                  </a:lnTo>
                  <a:lnTo>
                    <a:pt x="971816" y="694258"/>
                  </a:lnTo>
                  <a:lnTo>
                    <a:pt x="1003046" y="661085"/>
                  </a:lnTo>
                  <a:lnTo>
                    <a:pt x="1030427" y="624217"/>
                  </a:lnTo>
                  <a:lnTo>
                    <a:pt x="1053617" y="584009"/>
                  </a:lnTo>
                  <a:lnTo>
                    <a:pt x="1072273" y="540842"/>
                  </a:lnTo>
                  <a:lnTo>
                    <a:pt x="1086027" y="495071"/>
                  </a:lnTo>
                  <a:lnTo>
                    <a:pt x="1094536" y="447090"/>
                  </a:lnTo>
                  <a:lnTo>
                    <a:pt x="1097140" y="402399"/>
                  </a:lnTo>
                  <a:lnTo>
                    <a:pt x="2133536" y="857326"/>
                  </a:lnTo>
                  <a:lnTo>
                    <a:pt x="2144560" y="832205"/>
                  </a:lnTo>
                  <a:close/>
                </a:path>
              </a:pathLst>
            </a:custGeom>
            <a:solidFill>
              <a:srgbClr val="4472C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06" name="Google Shape;306;g2d5e7fd7d1d_2_74"/>
            <p:cNvSpPr/>
            <p:nvPr/>
          </p:nvSpPr>
          <p:spPr>
            <a:xfrm>
              <a:off x="6302318" y="1936545"/>
              <a:ext cx="1183640" cy="539750"/>
            </a:xfrm>
            <a:custGeom>
              <a:avLst/>
              <a:gdLst/>
              <a:ahLst/>
              <a:cxnLst/>
              <a:rect l="l" t="t" r="r" b="b"/>
              <a:pathLst>
                <a:path w="1183640" h="539750" extrusionOk="0">
                  <a:moveTo>
                    <a:pt x="11026" y="0"/>
                  </a:moveTo>
                  <a:lnTo>
                    <a:pt x="1183222" y="514552"/>
                  </a:lnTo>
                  <a:lnTo>
                    <a:pt x="1172196" y="539671"/>
                  </a:lnTo>
                  <a:lnTo>
                    <a:pt x="0" y="25118"/>
                  </a:lnTo>
                  <a:lnTo>
                    <a:pt x="11026" y="0"/>
                  </a:lnTo>
                  <a:close/>
                </a:path>
              </a:pathLst>
            </a:custGeom>
            <a:noFill/>
            <a:ln w="9525"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pic>
          <p:nvPicPr>
            <p:cNvPr id="307" name="Google Shape;307;g2d5e7fd7d1d_2_74"/>
            <p:cNvPicPr preferRelativeResize="0"/>
            <p:nvPr/>
          </p:nvPicPr>
          <p:blipFill rotWithShape="1">
            <a:blip r:embed="rId3">
              <a:alphaModFix/>
            </a:blip>
            <a:srcRect/>
            <a:stretch/>
          </p:blipFill>
          <p:spPr>
            <a:xfrm>
              <a:off x="6180546" y="1828799"/>
              <a:ext cx="152400" cy="152400"/>
            </a:xfrm>
            <a:prstGeom prst="rect">
              <a:avLst/>
            </a:prstGeom>
            <a:noFill/>
            <a:ln>
              <a:noFill/>
            </a:ln>
          </p:spPr>
        </p:pic>
        <p:sp>
          <p:nvSpPr>
            <p:cNvPr id="308" name="Google Shape;308;g2d5e7fd7d1d_2_74"/>
            <p:cNvSpPr/>
            <p:nvPr/>
          </p:nvSpPr>
          <p:spPr>
            <a:xfrm>
              <a:off x="6157513" y="3695681"/>
              <a:ext cx="1356359" cy="1398270"/>
            </a:xfrm>
            <a:custGeom>
              <a:avLst/>
              <a:gdLst/>
              <a:ahLst/>
              <a:cxnLst/>
              <a:rect l="l" t="t" r="r" b="b"/>
              <a:pathLst>
                <a:path w="1356359" h="1398270" extrusionOk="0">
                  <a:moveTo>
                    <a:pt x="19698" y="0"/>
                  </a:moveTo>
                  <a:lnTo>
                    <a:pt x="0" y="19091"/>
                  </a:lnTo>
                  <a:lnTo>
                    <a:pt x="1336367" y="1398019"/>
                  </a:lnTo>
                  <a:lnTo>
                    <a:pt x="1356066" y="1378929"/>
                  </a:lnTo>
                  <a:lnTo>
                    <a:pt x="19698" y="0"/>
                  </a:lnTo>
                  <a:close/>
                </a:path>
              </a:pathLst>
            </a:custGeom>
            <a:solidFill>
              <a:srgbClr val="4472C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09" name="Google Shape;309;g2d5e7fd7d1d_2_74"/>
            <p:cNvSpPr/>
            <p:nvPr/>
          </p:nvSpPr>
          <p:spPr>
            <a:xfrm>
              <a:off x="6157513" y="3695681"/>
              <a:ext cx="1356359" cy="1398270"/>
            </a:xfrm>
            <a:custGeom>
              <a:avLst/>
              <a:gdLst/>
              <a:ahLst/>
              <a:cxnLst/>
              <a:rect l="l" t="t" r="r" b="b"/>
              <a:pathLst>
                <a:path w="1356359" h="1398270" extrusionOk="0">
                  <a:moveTo>
                    <a:pt x="19698" y="0"/>
                  </a:moveTo>
                  <a:lnTo>
                    <a:pt x="1356066" y="1378928"/>
                  </a:lnTo>
                  <a:lnTo>
                    <a:pt x="1336367" y="1398019"/>
                  </a:lnTo>
                  <a:lnTo>
                    <a:pt x="0" y="19090"/>
                  </a:lnTo>
                  <a:lnTo>
                    <a:pt x="19698" y="0"/>
                  </a:lnTo>
                  <a:close/>
                </a:path>
              </a:pathLst>
            </a:custGeom>
            <a:noFill/>
            <a:ln w="9525"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pic>
          <p:nvPicPr>
            <p:cNvPr id="310" name="Google Shape;310;g2d5e7fd7d1d_2_74"/>
            <p:cNvPicPr preferRelativeResize="0"/>
            <p:nvPr/>
          </p:nvPicPr>
          <p:blipFill rotWithShape="1">
            <a:blip r:embed="rId4">
              <a:alphaModFix/>
            </a:blip>
            <a:srcRect/>
            <a:stretch/>
          </p:blipFill>
          <p:spPr>
            <a:xfrm>
              <a:off x="6049432" y="3569705"/>
              <a:ext cx="151598" cy="151598"/>
            </a:xfrm>
            <a:prstGeom prst="rect">
              <a:avLst/>
            </a:prstGeom>
            <a:noFill/>
            <a:ln>
              <a:noFill/>
            </a:ln>
          </p:spPr>
        </p:pic>
        <p:sp>
          <p:nvSpPr>
            <p:cNvPr id="311" name="Google Shape;311;g2d5e7fd7d1d_2_74"/>
            <p:cNvSpPr/>
            <p:nvPr/>
          </p:nvSpPr>
          <p:spPr>
            <a:xfrm>
              <a:off x="4623292" y="2043130"/>
              <a:ext cx="1188720" cy="27939"/>
            </a:xfrm>
            <a:custGeom>
              <a:avLst/>
              <a:gdLst/>
              <a:ahLst/>
              <a:cxnLst/>
              <a:rect l="l" t="t" r="r" b="b"/>
              <a:pathLst>
                <a:path w="1188720" h="27939" extrusionOk="0">
                  <a:moveTo>
                    <a:pt x="1188719" y="0"/>
                  </a:moveTo>
                  <a:lnTo>
                    <a:pt x="0" y="0"/>
                  </a:lnTo>
                  <a:lnTo>
                    <a:pt x="0" y="27432"/>
                  </a:lnTo>
                  <a:lnTo>
                    <a:pt x="1188719" y="27432"/>
                  </a:lnTo>
                  <a:lnTo>
                    <a:pt x="1188719" y="0"/>
                  </a:lnTo>
                  <a:close/>
                </a:path>
              </a:pathLst>
            </a:custGeom>
            <a:solidFill>
              <a:srgbClr val="4472C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12" name="Google Shape;312;g2d5e7fd7d1d_2_74"/>
            <p:cNvSpPr/>
            <p:nvPr/>
          </p:nvSpPr>
          <p:spPr>
            <a:xfrm>
              <a:off x="4623292" y="2043130"/>
              <a:ext cx="1188720" cy="27939"/>
            </a:xfrm>
            <a:custGeom>
              <a:avLst/>
              <a:gdLst/>
              <a:ahLst/>
              <a:cxnLst/>
              <a:rect l="l" t="t" r="r" b="b"/>
              <a:pathLst>
                <a:path w="1188720" h="27939" extrusionOk="0">
                  <a:moveTo>
                    <a:pt x="1188720" y="0"/>
                  </a:moveTo>
                  <a:lnTo>
                    <a:pt x="0" y="0"/>
                  </a:lnTo>
                  <a:lnTo>
                    <a:pt x="0" y="27432"/>
                  </a:lnTo>
                  <a:lnTo>
                    <a:pt x="1188720" y="27432"/>
                  </a:lnTo>
                  <a:lnTo>
                    <a:pt x="1188720" y="0"/>
                  </a:lnTo>
                  <a:close/>
                </a:path>
              </a:pathLst>
            </a:custGeom>
            <a:noFill/>
            <a:ln w="9525"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pic>
          <p:nvPicPr>
            <p:cNvPr id="313" name="Google Shape;313;g2d5e7fd7d1d_2_74"/>
            <p:cNvPicPr preferRelativeResize="0"/>
            <p:nvPr/>
          </p:nvPicPr>
          <p:blipFill rotWithShape="1">
            <a:blip r:embed="rId5">
              <a:alphaModFix/>
            </a:blip>
            <a:srcRect/>
            <a:stretch/>
          </p:blipFill>
          <p:spPr>
            <a:xfrm>
              <a:off x="5797261" y="1972405"/>
              <a:ext cx="151041" cy="151041"/>
            </a:xfrm>
            <a:prstGeom prst="rect">
              <a:avLst/>
            </a:prstGeom>
            <a:noFill/>
            <a:ln>
              <a:noFill/>
            </a:ln>
          </p:spPr>
        </p:pic>
        <p:sp>
          <p:nvSpPr>
            <p:cNvPr id="314" name="Google Shape;314;g2d5e7fd7d1d_2_74"/>
            <p:cNvSpPr/>
            <p:nvPr/>
          </p:nvSpPr>
          <p:spPr>
            <a:xfrm>
              <a:off x="4739839" y="2917649"/>
              <a:ext cx="1440179" cy="313689"/>
            </a:xfrm>
            <a:custGeom>
              <a:avLst/>
              <a:gdLst/>
              <a:ahLst/>
              <a:cxnLst/>
              <a:rect l="l" t="t" r="r" b="b"/>
              <a:pathLst>
                <a:path w="1440179" h="313689" extrusionOk="0">
                  <a:moveTo>
                    <a:pt x="1434688" y="0"/>
                  </a:moveTo>
                  <a:lnTo>
                    <a:pt x="0" y="286623"/>
                  </a:lnTo>
                  <a:lnTo>
                    <a:pt x="5373" y="313523"/>
                  </a:lnTo>
                  <a:lnTo>
                    <a:pt x="1440063" y="26901"/>
                  </a:lnTo>
                  <a:lnTo>
                    <a:pt x="1434688" y="0"/>
                  </a:lnTo>
                  <a:close/>
                </a:path>
              </a:pathLst>
            </a:custGeom>
            <a:solidFill>
              <a:srgbClr val="4472C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15" name="Google Shape;315;g2d5e7fd7d1d_2_74"/>
            <p:cNvSpPr/>
            <p:nvPr/>
          </p:nvSpPr>
          <p:spPr>
            <a:xfrm>
              <a:off x="4739838" y="2917649"/>
              <a:ext cx="1440179" cy="313689"/>
            </a:xfrm>
            <a:custGeom>
              <a:avLst/>
              <a:gdLst/>
              <a:ahLst/>
              <a:cxnLst/>
              <a:rect l="l" t="t" r="r" b="b"/>
              <a:pathLst>
                <a:path w="1440179" h="313689" extrusionOk="0">
                  <a:moveTo>
                    <a:pt x="1434689" y="0"/>
                  </a:moveTo>
                  <a:lnTo>
                    <a:pt x="0" y="286623"/>
                  </a:lnTo>
                  <a:lnTo>
                    <a:pt x="5374" y="313523"/>
                  </a:lnTo>
                  <a:lnTo>
                    <a:pt x="1440063" y="26900"/>
                  </a:lnTo>
                  <a:lnTo>
                    <a:pt x="1434689" y="0"/>
                  </a:lnTo>
                  <a:close/>
                </a:path>
              </a:pathLst>
            </a:custGeom>
            <a:noFill/>
            <a:ln w="9525"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pic>
          <p:nvPicPr>
            <p:cNvPr id="316" name="Google Shape;316;g2d5e7fd7d1d_2_74"/>
            <p:cNvPicPr preferRelativeResize="0"/>
            <p:nvPr/>
          </p:nvPicPr>
          <p:blipFill rotWithShape="1">
            <a:blip r:embed="rId6">
              <a:alphaModFix/>
            </a:blip>
            <a:srcRect/>
            <a:stretch/>
          </p:blipFill>
          <p:spPr>
            <a:xfrm>
              <a:off x="6130337" y="2839088"/>
              <a:ext cx="152142" cy="152142"/>
            </a:xfrm>
            <a:prstGeom prst="rect">
              <a:avLst/>
            </a:prstGeom>
            <a:noFill/>
            <a:ln>
              <a:noFill/>
            </a:ln>
          </p:spPr>
        </p:pic>
        <p:sp>
          <p:nvSpPr>
            <p:cNvPr id="317" name="Google Shape;317;g2d5e7fd7d1d_2_74"/>
            <p:cNvSpPr/>
            <p:nvPr/>
          </p:nvSpPr>
          <p:spPr>
            <a:xfrm>
              <a:off x="4729731" y="3476269"/>
              <a:ext cx="1186179" cy="1181100"/>
            </a:xfrm>
            <a:custGeom>
              <a:avLst/>
              <a:gdLst/>
              <a:ahLst/>
              <a:cxnLst/>
              <a:rect l="l" t="t" r="r" b="b"/>
              <a:pathLst>
                <a:path w="1186179" h="1181100" extrusionOk="0">
                  <a:moveTo>
                    <a:pt x="1166606" y="0"/>
                  </a:moveTo>
                  <a:lnTo>
                    <a:pt x="0" y="1161069"/>
                  </a:lnTo>
                  <a:lnTo>
                    <a:pt x="19350" y="1180513"/>
                  </a:lnTo>
                  <a:lnTo>
                    <a:pt x="1185957" y="19443"/>
                  </a:lnTo>
                  <a:lnTo>
                    <a:pt x="1166606" y="0"/>
                  </a:lnTo>
                  <a:close/>
                </a:path>
              </a:pathLst>
            </a:custGeom>
            <a:solidFill>
              <a:srgbClr val="4472C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18" name="Google Shape;318;g2d5e7fd7d1d_2_74"/>
            <p:cNvSpPr/>
            <p:nvPr/>
          </p:nvSpPr>
          <p:spPr>
            <a:xfrm>
              <a:off x="4729731" y="3476269"/>
              <a:ext cx="1186179" cy="1181100"/>
            </a:xfrm>
            <a:custGeom>
              <a:avLst/>
              <a:gdLst/>
              <a:ahLst/>
              <a:cxnLst/>
              <a:rect l="l" t="t" r="r" b="b"/>
              <a:pathLst>
                <a:path w="1186179" h="1181100" extrusionOk="0">
                  <a:moveTo>
                    <a:pt x="1166606" y="0"/>
                  </a:moveTo>
                  <a:lnTo>
                    <a:pt x="0" y="1161069"/>
                  </a:lnTo>
                  <a:lnTo>
                    <a:pt x="19351" y="1180512"/>
                  </a:lnTo>
                  <a:lnTo>
                    <a:pt x="1185957" y="19443"/>
                  </a:lnTo>
                  <a:lnTo>
                    <a:pt x="1166606" y="0"/>
                  </a:lnTo>
                  <a:close/>
                </a:path>
              </a:pathLst>
            </a:custGeom>
            <a:noFill/>
            <a:ln w="9525"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pic>
          <p:nvPicPr>
            <p:cNvPr id="319" name="Google Shape;319;g2d5e7fd7d1d_2_74"/>
            <p:cNvPicPr preferRelativeResize="0"/>
            <p:nvPr/>
          </p:nvPicPr>
          <p:blipFill rotWithShape="1">
            <a:blip r:embed="rId7">
              <a:alphaModFix/>
            </a:blip>
            <a:srcRect/>
            <a:stretch/>
          </p:blipFill>
          <p:spPr>
            <a:xfrm>
              <a:off x="5868107" y="3386638"/>
              <a:ext cx="151284" cy="151284"/>
            </a:xfrm>
            <a:prstGeom prst="rect">
              <a:avLst/>
            </a:prstGeom>
            <a:noFill/>
            <a:ln>
              <a:noFill/>
            </a:ln>
          </p:spPr>
        </p:pic>
        <p:sp>
          <p:nvSpPr>
            <p:cNvPr id="320" name="Google Shape;320;g2d5e7fd7d1d_2_74"/>
            <p:cNvSpPr/>
            <p:nvPr/>
          </p:nvSpPr>
          <p:spPr>
            <a:xfrm>
              <a:off x="7287767" y="1498081"/>
              <a:ext cx="3068320" cy="1718310"/>
            </a:xfrm>
            <a:custGeom>
              <a:avLst/>
              <a:gdLst/>
              <a:ahLst/>
              <a:cxnLst/>
              <a:rect l="l" t="t" r="r" b="b"/>
              <a:pathLst>
                <a:path w="3068320" h="1718310" extrusionOk="0">
                  <a:moveTo>
                    <a:pt x="2925154" y="0"/>
                  </a:moveTo>
                  <a:lnTo>
                    <a:pt x="142657" y="0"/>
                  </a:lnTo>
                  <a:lnTo>
                    <a:pt x="97566" y="7272"/>
                  </a:lnTo>
                  <a:lnTo>
                    <a:pt x="58405" y="27524"/>
                  </a:lnTo>
                  <a:lnTo>
                    <a:pt x="27524" y="58406"/>
                  </a:lnTo>
                  <a:lnTo>
                    <a:pt x="7272" y="97567"/>
                  </a:lnTo>
                  <a:lnTo>
                    <a:pt x="0" y="142657"/>
                  </a:lnTo>
                  <a:lnTo>
                    <a:pt x="0" y="1575070"/>
                  </a:lnTo>
                  <a:lnTo>
                    <a:pt x="7272" y="1620161"/>
                  </a:lnTo>
                  <a:lnTo>
                    <a:pt x="27524" y="1659323"/>
                  </a:lnTo>
                  <a:lnTo>
                    <a:pt x="58405" y="1690204"/>
                  </a:lnTo>
                  <a:lnTo>
                    <a:pt x="97566" y="1710456"/>
                  </a:lnTo>
                  <a:lnTo>
                    <a:pt x="142657" y="1717729"/>
                  </a:lnTo>
                  <a:lnTo>
                    <a:pt x="2925154" y="1717729"/>
                  </a:lnTo>
                  <a:lnTo>
                    <a:pt x="2970244" y="1710456"/>
                  </a:lnTo>
                  <a:lnTo>
                    <a:pt x="3009405" y="1690204"/>
                  </a:lnTo>
                  <a:lnTo>
                    <a:pt x="3040287" y="1659323"/>
                  </a:lnTo>
                  <a:lnTo>
                    <a:pt x="3060539" y="1620161"/>
                  </a:lnTo>
                  <a:lnTo>
                    <a:pt x="3067811" y="1575070"/>
                  </a:lnTo>
                  <a:lnTo>
                    <a:pt x="3067811" y="142657"/>
                  </a:lnTo>
                  <a:lnTo>
                    <a:pt x="3060539" y="97567"/>
                  </a:lnTo>
                  <a:lnTo>
                    <a:pt x="3040287" y="58406"/>
                  </a:lnTo>
                  <a:lnTo>
                    <a:pt x="3009405" y="27524"/>
                  </a:lnTo>
                  <a:lnTo>
                    <a:pt x="2970244" y="7272"/>
                  </a:lnTo>
                  <a:lnTo>
                    <a:pt x="2925154"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21" name="Google Shape;321;g2d5e7fd7d1d_2_74"/>
            <p:cNvSpPr/>
            <p:nvPr/>
          </p:nvSpPr>
          <p:spPr>
            <a:xfrm>
              <a:off x="7287763" y="1396518"/>
              <a:ext cx="3068320" cy="1997535"/>
            </a:xfrm>
            <a:custGeom>
              <a:avLst/>
              <a:gdLst/>
              <a:ahLst/>
              <a:cxnLst/>
              <a:rect l="l" t="t" r="r" b="b"/>
              <a:pathLst>
                <a:path w="3068320" h="1718310" extrusionOk="0">
                  <a:moveTo>
                    <a:pt x="0" y="142658"/>
                  </a:moveTo>
                  <a:lnTo>
                    <a:pt x="7272" y="97567"/>
                  </a:lnTo>
                  <a:lnTo>
                    <a:pt x="27524" y="58406"/>
                  </a:lnTo>
                  <a:lnTo>
                    <a:pt x="58406" y="27524"/>
                  </a:lnTo>
                  <a:lnTo>
                    <a:pt x="97567" y="7272"/>
                  </a:lnTo>
                  <a:lnTo>
                    <a:pt x="142658" y="0"/>
                  </a:lnTo>
                  <a:lnTo>
                    <a:pt x="2925154" y="0"/>
                  </a:lnTo>
                  <a:lnTo>
                    <a:pt x="2970245" y="7272"/>
                  </a:lnTo>
                  <a:lnTo>
                    <a:pt x="3009406" y="27524"/>
                  </a:lnTo>
                  <a:lnTo>
                    <a:pt x="3040287" y="58406"/>
                  </a:lnTo>
                  <a:lnTo>
                    <a:pt x="3060539" y="97567"/>
                  </a:lnTo>
                  <a:lnTo>
                    <a:pt x="3067812" y="142658"/>
                  </a:lnTo>
                  <a:lnTo>
                    <a:pt x="3067812" y="1575071"/>
                  </a:lnTo>
                  <a:lnTo>
                    <a:pt x="3060539" y="1620162"/>
                  </a:lnTo>
                  <a:lnTo>
                    <a:pt x="3040287" y="1659323"/>
                  </a:lnTo>
                  <a:lnTo>
                    <a:pt x="3009406" y="1690204"/>
                  </a:lnTo>
                  <a:lnTo>
                    <a:pt x="2970245" y="1710456"/>
                  </a:lnTo>
                  <a:lnTo>
                    <a:pt x="2925154" y="1717729"/>
                  </a:lnTo>
                  <a:lnTo>
                    <a:pt x="142658" y="1717729"/>
                  </a:lnTo>
                  <a:lnTo>
                    <a:pt x="97567" y="1710456"/>
                  </a:lnTo>
                  <a:lnTo>
                    <a:pt x="58406" y="1690204"/>
                  </a:lnTo>
                  <a:lnTo>
                    <a:pt x="27524" y="1659323"/>
                  </a:lnTo>
                  <a:lnTo>
                    <a:pt x="7272" y="1620162"/>
                  </a:lnTo>
                  <a:lnTo>
                    <a:pt x="0" y="1575071"/>
                  </a:lnTo>
                  <a:lnTo>
                    <a:pt x="0" y="142658"/>
                  </a:lnTo>
                  <a:close/>
                </a:path>
              </a:pathLst>
            </a:custGeom>
            <a:noFill/>
            <a:ln w="19050" cap="flat" cmpd="sng">
              <a:solidFill>
                <a:srgbClr val="0B304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grpSp>
      <p:sp>
        <p:nvSpPr>
          <p:cNvPr id="322" name="Google Shape;322;g2d5e7fd7d1d_2_74"/>
          <p:cNvSpPr txBox="1"/>
          <p:nvPr/>
        </p:nvSpPr>
        <p:spPr>
          <a:xfrm>
            <a:off x="7500553" y="1509065"/>
            <a:ext cx="3723600" cy="1663800"/>
          </a:xfrm>
          <a:prstGeom prst="rect">
            <a:avLst/>
          </a:prstGeom>
          <a:noFill/>
          <a:ln>
            <a:noFill/>
          </a:ln>
        </p:spPr>
        <p:txBody>
          <a:bodyPr spcFirstLastPara="1" wrap="square" lIns="0" tIns="16925" rIns="0" bIns="0" anchor="t" anchorCtr="0">
            <a:spAutoFit/>
          </a:bodyPr>
          <a:lstStyle/>
          <a:p>
            <a:pPr marL="12700" marR="0" lvl="0" indent="0" algn="l" rtl="0">
              <a:lnSpc>
                <a:spcPct val="119375"/>
              </a:lnSpc>
              <a:spcBef>
                <a:spcPts val="0"/>
              </a:spcBef>
              <a:spcAft>
                <a:spcPts val="0"/>
              </a:spcAft>
              <a:buClr>
                <a:srgbClr val="000000"/>
              </a:buClr>
              <a:buSzPts val="2000"/>
              <a:buFont typeface="Arial"/>
              <a:buNone/>
            </a:pPr>
            <a:r>
              <a:rPr lang="en-US" sz="1700" b="0" i="0" u="none" strike="noStrike" cap="none">
                <a:solidFill>
                  <a:srgbClr val="000000"/>
                </a:solidFill>
                <a:latin typeface="Calibri"/>
                <a:ea typeface="Calibri"/>
                <a:cs typeface="Calibri"/>
                <a:sym typeface="Calibri"/>
              </a:rPr>
              <a:t>Psychiatric disorders</a:t>
            </a:r>
            <a:endParaRPr sz="1700" b="0" i="0" u="none" strike="noStrike" cap="none">
              <a:solidFill>
                <a:srgbClr val="000000"/>
              </a:solidFill>
              <a:latin typeface="Calibri"/>
              <a:ea typeface="Calibri"/>
              <a:cs typeface="Calibri"/>
              <a:sym typeface="Calibri"/>
            </a:endParaRPr>
          </a:p>
          <a:p>
            <a:pPr marL="698500" marR="0" lvl="0" indent="-209550" algn="l" rtl="0">
              <a:lnSpc>
                <a:spcPct val="118437"/>
              </a:lnSpc>
              <a:spcBef>
                <a:spcPts val="0"/>
              </a:spcBef>
              <a:spcAft>
                <a:spcPts val="0"/>
              </a:spcAft>
              <a:buClr>
                <a:srgbClr val="000000"/>
              </a:buClr>
              <a:buSzPts val="1900"/>
              <a:buFont typeface="Calibri"/>
              <a:buChar char="•"/>
            </a:pPr>
            <a:r>
              <a:rPr lang="en-US" sz="1700" b="0" i="0" u="none" strike="noStrike" cap="none">
                <a:solidFill>
                  <a:srgbClr val="000000"/>
                </a:solidFill>
                <a:latin typeface="Calibri"/>
                <a:ea typeface="Calibri"/>
                <a:cs typeface="Calibri"/>
                <a:sym typeface="Calibri"/>
              </a:rPr>
              <a:t>Anxiety &amp; D</a:t>
            </a:r>
            <a:r>
              <a:rPr lang="en-US" sz="1700" b="0" i="0" u="none" strike="noStrike" cap="none">
                <a:solidFill>
                  <a:schemeClr val="dk1"/>
                </a:solidFill>
                <a:latin typeface="Calibri"/>
                <a:ea typeface="Calibri"/>
                <a:cs typeface="Calibri"/>
                <a:sym typeface="Calibri"/>
              </a:rPr>
              <a:t>epression</a:t>
            </a:r>
            <a:endParaRPr sz="1700" b="0" i="0" u="none" strike="noStrike" cap="none">
              <a:solidFill>
                <a:srgbClr val="000000"/>
              </a:solidFill>
              <a:latin typeface="Calibri"/>
              <a:ea typeface="Calibri"/>
              <a:cs typeface="Calibri"/>
              <a:sym typeface="Calibri"/>
            </a:endParaRPr>
          </a:p>
          <a:p>
            <a:pPr marL="698500" marR="0" lvl="0" indent="-209550" algn="l" rtl="0">
              <a:lnSpc>
                <a:spcPct val="118437"/>
              </a:lnSpc>
              <a:spcBef>
                <a:spcPts val="0"/>
              </a:spcBef>
              <a:spcAft>
                <a:spcPts val="0"/>
              </a:spcAft>
              <a:buClr>
                <a:srgbClr val="000000"/>
              </a:buClr>
              <a:buSzPts val="1900"/>
              <a:buFont typeface="Calibri"/>
              <a:buChar char="•"/>
            </a:pPr>
            <a:r>
              <a:rPr lang="en-US" sz="1700" b="0" i="0" u="none" strike="noStrike" cap="none">
                <a:solidFill>
                  <a:schemeClr val="dk1"/>
                </a:solidFill>
                <a:latin typeface="Calibri"/>
                <a:ea typeface="Calibri"/>
                <a:cs typeface="Calibri"/>
                <a:sym typeface="Calibri"/>
              </a:rPr>
              <a:t>Schizophrenia</a:t>
            </a:r>
            <a:endParaRPr sz="1700" b="0" i="0" u="none" strike="noStrike" cap="none">
              <a:solidFill>
                <a:srgbClr val="000000"/>
              </a:solidFill>
              <a:latin typeface="Calibri"/>
              <a:ea typeface="Calibri"/>
              <a:cs typeface="Calibri"/>
              <a:sym typeface="Calibri"/>
            </a:endParaRPr>
          </a:p>
          <a:p>
            <a:pPr marL="698500" marR="0" lvl="0" indent="-209550" algn="l" rtl="0">
              <a:lnSpc>
                <a:spcPct val="119375"/>
              </a:lnSpc>
              <a:spcBef>
                <a:spcPts val="0"/>
              </a:spcBef>
              <a:spcAft>
                <a:spcPts val="0"/>
              </a:spcAft>
              <a:buClr>
                <a:srgbClr val="000000"/>
              </a:buClr>
              <a:buSzPts val="1900"/>
              <a:buFont typeface="Calibri"/>
              <a:buChar char="•"/>
            </a:pPr>
            <a:r>
              <a:rPr lang="en-US" sz="1700" b="0" i="0" u="none" strike="noStrike" cap="none">
                <a:solidFill>
                  <a:srgbClr val="000000"/>
                </a:solidFill>
                <a:latin typeface="Calibri"/>
                <a:ea typeface="Calibri"/>
                <a:cs typeface="Calibri"/>
                <a:sym typeface="Calibri"/>
              </a:rPr>
              <a:t>Autism spectrum disorder</a:t>
            </a:r>
            <a:endParaRPr sz="1700" b="0" i="0" u="none" strike="noStrike" cap="none">
              <a:solidFill>
                <a:srgbClr val="000000"/>
              </a:solidFill>
              <a:latin typeface="Calibri"/>
              <a:ea typeface="Calibri"/>
              <a:cs typeface="Calibri"/>
              <a:sym typeface="Calibri"/>
            </a:endParaRPr>
          </a:p>
          <a:p>
            <a:pPr marL="698500" marR="0" lvl="0" indent="-209550" algn="l" rtl="0">
              <a:lnSpc>
                <a:spcPct val="100000"/>
              </a:lnSpc>
              <a:spcBef>
                <a:spcPts val="0"/>
              </a:spcBef>
              <a:spcAft>
                <a:spcPts val="0"/>
              </a:spcAft>
              <a:buClr>
                <a:srgbClr val="000000"/>
              </a:buClr>
              <a:buSzPts val="1900"/>
              <a:buFont typeface="Calibri"/>
              <a:buChar char="•"/>
            </a:pPr>
            <a:r>
              <a:rPr lang="en-US" sz="1700" b="0" i="0" u="none" strike="noStrike" cap="none">
                <a:solidFill>
                  <a:srgbClr val="000000"/>
                </a:solidFill>
                <a:latin typeface="Calibri"/>
                <a:ea typeface="Calibri"/>
                <a:cs typeface="Calibri"/>
                <a:sym typeface="Calibri"/>
              </a:rPr>
              <a:t>Bipolar disorder</a:t>
            </a:r>
            <a:endParaRPr sz="1700" b="0" i="0" u="none" strike="noStrike" cap="none">
              <a:solidFill>
                <a:srgbClr val="000000"/>
              </a:solidFill>
              <a:latin typeface="Calibri"/>
              <a:ea typeface="Calibri"/>
              <a:cs typeface="Calibri"/>
              <a:sym typeface="Calibri"/>
            </a:endParaRPr>
          </a:p>
        </p:txBody>
      </p:sp>
      <p:grpSp>
        <p:nvGrpSpPr>
          <p:cNvPr id="323" name="Google Shape;323;g2d5e7fd7d1d_2_74"/>
          <p:cNvGrpSpPr/>
          <p:nvPr/>
        </p:nvGrpSpPr>
        <p:grpSpPr>
          <a:xfrm>
            <a:off x="165453" y="1414274"/>
            <a:ext cx="3996180" cy="987558"/>
            <a:chOff x="1872484" y="1625508"/>
            <a:chExt cx="3068320" cy="817244"/>
          </a:xfrm>
        </p:grpSpPr>
        <p:sp>
          <p:nvSpPr>
            <p:cNvPr id="324" name="Google Shape;324;g2d5e7fd7d1d_2_74"/>
            <p:cNvSpPr/>
            <p:nvPr/>
          </p:nvSpPr>
          <p:spPr>
            <a:xfrm>
              <a:off x="1872484" y="1625508"/>
              <a:ext cx="3068320" cy="817244"/>
            </a:xfrm>
            <a:custGeom>
              <a:avLst/>
              <a:gdLst/>
              <a:ahLst/>
              <a:cxnLst/>
              <a:rect l="l" t="t" r="r" b="b"/>
              <a:pathLst>
                <a:path w="3068320" h="817244" extrusionOk="0">
                  <a:moveTo>
                    <a:pt x="2931601" y="0"/>
                  </a:moveTo>
                  <a:lnTo>
                    <a:pt x="136210" y="0"/>
                  </a:lnTo>
                  <a:lnTo>
                    <a:pt x="93156" y="6944"/>
                  </a:lnTo>
                  <a:lnTo>
                    <a:pt x="55765" y="26280"/>
                  </a:lnTo>
                  <a:lnTo>
                    <a:pt x="26280" y="55765"/>
                  </a:lnTo>
                  <a:lnTo>
                    <a:pt x="6944" y="93156"/>
                  </a:lnTo>
                  <a:lnTo>
                    <a:pt x="0" y="136208"/>
                  </a:lnTo>
                  <a:lnTo>
                    <a:pt x="0" y="681034"/>
                  </a:lnTo>
                  <a:lnTo>
                    <a:pt x="6944" y="724087"/>
                  </a:lnTo>
                  <a:lnTo>
                    <a:pt x="26280" y="761478"/>
                  </a:lnTo>
                  <a:lnTo>
                    <a:pt x="55765" y="790964"/>
                  </a:lnTo>
                  <a:lnTo>
                    <a:pt x="93156" y="810300"/>
                  </a:lnTo>
                  <a:lnTo>
                    <a:pt x="136210" y="817245"/>
                  </a:lnTo>
                  <a:lnTo>
                    <a:pt x="2931601" y="817245"/>
                  </a:lnTo>
                  <a:lnTo>
                    <a:pt x="2974655" y="810300"/>
                  </a:lnTo>
                  <a:lnTo>
                    <a:pt x="3012046" y="790964"/>
                  </a:lnTo>
                  <a:lnTo>
                    <a:pt x="3041531" y="761478"/>
                  </a:lnTo>
                  <a:lnTo>
                    <a:pt x="3060867" y="724087"/>
                  </a:lnTo>
                  <a:lnTo>
                    <a:pt x="3067812" y="681034"/>
                  </a:lnTo>
                  <a:lnTo>
                    <a:pt x="3067812" y="136208"/>
                  </a:lnTo>
                  <a:lnTo>
                    <a:pt x="3060867" y="93156"/>
                  </a:lnTo>
                  <a:lnTo>
                    <a:pt x="3041531" y="55765"/>
                  </a:lnTo>
                  <a:lnTo>
                    <a:pt x="3012046" y="26280"/>
                  </a:lnTo>
                  <a:lnTo>
                    <a:pt x="2974655" y="6944"/>
                  </a:lnTo>
                  <a:lnTo>
                    <a:pt x="2931601"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25" name="Google Shape;325;g2d5e7fd7d1d_2_74"/>
            <p:cNvSpPr/>
            <p:nvPr/>
          </p:nvSpPr>
          <p:spPr>
            <a:xfrm>
              <a:off x="1872484" y="1625508"/>
              <a:ext cx="3068320" cy="817244"/>
            </a:xfrm>
            <a:custGeom>
              <a:avLst/>
              <a:gdLst/>
              <a:ahLst/>
              <a:cxnLst/>
              <a:rect l="l" t="t" r="r" b="b"/>
              <a:pathLst>
                <a:path w="3068320" h="817244" extrusionOk="0">
                  <a:moveTo>
                    <a:pt x="0" y="136209"/>
                  </a:moveTo>
                  <a:lnTo>
                    <a:pt x="6944" y="93156"/>
                  </a:lnTo>
                  <a:lnTo>
                    <a:pt x="26280" y="55766"/>
                  </a:lnTo>
                  <a:lnTo>
                    <a:pt x="55765" y="26280"/>
                  </a:lnTo>
                  <a:lnTo>
                    <a:pt x="93156" y="6944"/>
                  </a:lnTo>
                  <a:lnTo>
                    <a:pt x="136209" y="0"/>
                  </a:lnTo>
                  <a:lnTo>
                    <a:pt x="2931602" y="0"/>
                  </a:lnTo>
                  <a:lnTo>
                    <a:pt x="2974655" y="6944"/>
                  </a:lnTo>
                  <a:lnTo>
                    <a:pt x="3012046" y="26280"/>
                  </a:lnTo>
                  <a:lnTo>
                    <a:pt x="3041531" y="55766"/>
                  </a:lnTo>
                  <a:lnTo>
                    <a:pt x="3060867" y="93156"/>
                  </a:lnTo>
                  <a:lnTo>
                    <a:pt x="3067812" y="136209"/>
                  </a:lnTo>
                  <a:lnTo>
                    <a:pt x="3067812" y="681035"/>
                  </a:lnTo>
                  <a:lnTo>
                    <a:pt x="3060867" y="724088"/>
                  </a:lnTo>
                  <a:lnTo>
                    <a:pt x="3041531" y="761478"/>
                  </a:lnTo>
                  <a:lnTo>
                    <a:pt x="3012046" y="790964"/>
                  </a:lnTo>
                  <a:lnTo>
                    <a:pt x="2974655" y="810300"/>
                  </a:lnTo>
                  <a:lnTo>
                    <a:pt x="2931602" y="817245"/>
                  </a:lnTo>
                  <a:lnTo>
                    <a:pt x="136209" y="817245"/>
                  </a:lnTo>
                  <a:lnTo>
                    <a:pt x="93156" y="810300"/>
                  </a:lnTo>
                  <a:lnTo>
                    <a:pt x="55765" y="790964"/>
                  </a:lnTo>
                  <a:lnTo>
                    <a:pt x="26280" y="761478"/>
                  </a:lnTo>
                  <a:lnTo>
                    <a:pt x="6944" y="724088"/>
                  </a:lnTo>
                  <a:lnTo>
                    <a:pt x="0" y="681035"/>
                  </a:lnTo>
                  <a:lnTo>
                    <a:pt x="0" y="136209"/>
                  </a:lnTo>
                  <a:close/>
                </a:path>
              </a:pathLst>
            </a:custGeom>
            <a:noFill/>
            <a:ln w="19050" cap="flat" cmpd="sng">
              <a:solidFill>
                <a:srgbClr val="0B304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grpSp>
      <p:sp>
        <p:nvSpPr>
          <p:cNvPr id="326" name="Google Shape;326;g2d5e7fd7d1d_2_74"/>
          <p:cNvSpPr txBox="1"/>
          <p:nvPr/>
        </p:nvSpPr>
        <p:spPr>
          <a:xfrm>
            <a:off x="416384" y="1404885"/>
            <a:ext cx="3442800" cy="278700"/>
          </a:xfrm>
          <a:prstGeom prst="rect">
            <a:avLst/>
          </a:prstGeom>
          <a:noFill/>
          <a:ln>
            <a:noFill/>
          </a:ln>
        </p:spPr>
        <p:txBody>
          <a:bodyPr spcFirstLastPara="1" wrap="square" lIns="0" tIns="16925" rIns="0" bIns="0" anchor="t" anchorCtr="0">
            <a:spAutoFit/>
          </a:bodyPr>
          <a:lstStyle/>
          <a:p>
            <a:pPr marL="12700" marR="0" lvl="0" indent="0" algn="l" rtl="0">
              <a:lnSpc>
                <a:spcPct val="100000"/>
              </a:lnSpc>
              <a:spcBef>
                <a:spcPts val="0"/>
              </a:spcBef>
              <a:spcAft>
                <a:spcPts val="0"/>
              </a:spcAft>
              <a:buClr>
                <a:srgbClr val="000000"/>
              </a:buClr>
              <a:buSzPts val="2000"/>
              <a:buFont typeface="Arial"/>
              <a:buNone/>
            </a:pPr>
            <a:r>
              <a:rPr lang="en-US" sz="1700" b="0" i="0" u="none" strike="noStrike" cap="none">
                <a:solidFill>
                  <a:srgbClr val="000000"/>
                </a:solidFill>
                <a:latin typeface="Calibri"/>
                <a:ea typeface="Calibri"/>
                <a:cs typeface="Calibri"/>
                <a:sym typeface="Calibri"/>
              </a:rPr>
              <a:t>Neurodegenerative disorders</a:t>
            </a:r>
            <a:endParaRPr sz="1700" b="0" i="0" u="none" strike="noStrike" cap="none">
              <a:solidFill>
                <a:srgbClr val="000000"/>
              </a:solidFill>
              <a:latin typeface="Calibri"/>
              <a:ea typeface="Calibri"/>
              <a:cs typeface="Calibri"/>
              <a:sym typeface="Calibri"/>
            </a:endParaRPr>
          </a:p>
        </p:txBody>
      </p:sp>
      <p:sp>
        <p:nvSpPr>
          <p:cNvPr id="327" name="Google Shape;327;g2d5e7fd7d1d_2_74"/>
          <p:cNvSpPr txBox="1"/>
          <p:nvPr/>
        </p:nvSpPr>
        <p:spPr>
          <a:xfrm>
            <a:off x="862956" y="1763693"/>
            <a:ext cx="2600700" cy="658800"/>
          </a:xfrm>
          <a:prstGeom prst="rect">
            <a:avLst/>
          </a:prstGeom>
          <a:noFill/>
          <a:ln>
            <a:noFill/>
          </a:ln>
        </p:spPr>
        <p:txBody>
          <a:bodyPr spcFirstLastPara="1" wrap="square" lIns="0" tIns="16925" rIns="0" bIns="0" anchor="t" anchorCtr="0">
            <a:spAutoFit/>
          </a:bodyPr>
          <a:lstStyle/>
          <a:p>
            <a:pPr marL="241300" marR="0" lvl="0" indent="-209550" algn="l" rtl="0">
              <a:lnSpc>
                <a:spcPct val="119375"/>
              </a:lnSpc>
              <a:spcBef>
                <a:spcPts val="0"/>
              </a:spcBef>
              <a:spcAft>
                <a:spcPts val="0"/>
              </a:spcAft>
              <a:buClr>
                <a:srgbClr val="000000"/>
              </a:buClr>
              <a:buSzPts val="1900"/>
              <a:buFont typeface="Calibri"/>
              <a:buChar char="•"/>
            </a:pPr>
            <a:r>
              <a:rPr lang="en-US" sz="1700" b="0" i="0" u="none" strike="noStrike" cap="none">
                <a:solidFill>
                  <a:srgbClr val="000000"/>
                </a:solidFill>
                <a:latin typeface="Calibri"/>
                <a:ea typeface="Calibri"/>
                <a:cs typeface="Calibri"/>
                <a:sym typeface="Calibri"/>
              </a:rPr>
              <a:t>Multiple sclerosis</a:t>
            </a:r>
            <a:endParaRPr sz="1700" b="0" i="0" u="none" strike="noStrike" cap="none">
              <a:solidFill>
                <a:srgbClr val="000000"/>
              </a:solidFill>
              <a:latin typeface="Calibri"/>
              <a:ea typeface="Calibri"/>
              <a:cs typeface="Calibri"/>
              <a:sym typeface="Calibri"/>
            </a:endParaRPr>
          </a:p>
          <a:p>
            <a:pPr marL="241300" marR="0" lvl="0" indent="-209550" algn="l" rtl="0">
              <a:lnSpc>
                <a:spcPct val="119375"/>
              </a:lnSpc>
              <a:spcBef>
                <a:spcPts val="0"/>
              </a:spcBef>
              <a:spcAft>
                <a:spcPts val="0"/>
              </a:spcAft>
              <a:buClr>
                <a:srgbClr val="000000"/>
              </a:buClr>
              <a:buSzPts val="1900"/>
              <a:buFont typeface="Calibri"/>
              <a:buChar char="•"/>
            </a:pPr>
            <a:r>
              <a:rPr lang="en-US" sz="1700" b="0" i="0" u="none" strike="noStrike" cap="none">
                <a:solidFill>
                  <a:srgbClr val="000000"/>
                </a:solidFill>
                <a:latin typeface="Calibri"/>
                <a:ea typeface="Calibri"/>
                <a:cs typeface="Calibri"/>
                <a:sym typeface="Calibri"/>
              </a:rPr>
              <a:t>Parkinson’s disease</a:t>
            </a:r>
            <a:endParaRPr sz="1700" b="0" i="0" u="none" strike="noStrike" cap="none">
              <a:solidFill>
                <a:srgbClr val="000000"/>
              </a:solidFill>
              <a:latin typeface="Calibri"/>
              <a:ea typeface="Calibri"/>
              <a:cs typeface="Calibri"/>
              <a:sym typeface="Calibri"/>
            </a:endParaRPr>
          </a:p>
        </p:txBody>
      </p:sp>
      <p:grpSp>
        <p:nvGrpSpPr>
          <p:cNvPr id="328" name="Google Shape;328;g2d5e7fd7d1d_2_74"/>
          <p:cNvGrpSpPr/>
          <p:nvPr/>
        </p:nvGrpSpPr>
        <p:grpSpPr>
          <a:xfrm>
            <a:off x="165448" y="2516044"/>
            <a:ext cx="3996180" cy="972195"/>
            <a:chOff x="1839464" y="2803640"/>
            <a:chExt cx="3068320" cy="817245"/>
          </a:xfrm>
        </p:grpSpPr>
        <p:sp>
          <p:nvSpPr>
            <p:cNvPr id="329" name="Google Shape;329;g2d5e7fd7d1d_2_74"/>
            <p:cNvSpPr/>
            <p:nvPr/>
          </p:nvSpPr>
          <p:spPr>
            <a:xfrm>
              <a:off x="1839464" y="2803640"/>
              <a:ext cx="3068320" cy="817245"/>
            </a:xfrm>
            <a:custGeom>
              <a:avLst/>
              <a:gdLst/>
              <a:ahLst/>
              <a:cxnLst/>
              <a:rect l="l" t="t" r="r" b="b"/>
              <a:pathLst>
                <a:path w="3068320" h="817245" extrusionOk="0">
                  <a:moveTo>
                    <a:pt x="2931601" y="0"/>
                  </a:moveTo>
                  <a:lnTo>
                    <a:pt x="136208" y="0"/>
                  </a:lnTo>
                  <a:lnTo>
                    <a:pt x="93156" y="6944"/>
                  </a:lnTo>
                  <a:lnTo>
                    <a:pt x="55765" y="26280"/>
                  </a:lnTo>
                  <a:lnTo>
                    <a:pt x="26280" y="55766"/>
                  </a:lnTo>
                  <a:lnTo>
                    <a:pt x="6944" y="93157"/>
                  </a:lnTo>
                  <a:lnTo>
                    <a:pt x="0" y="136210"/>
                  </a:lnTo>
                  <a:lnTo>
                    <a:pt x="0" y="681034"/>
                  </a:lnTo>
                  <a:lnTo>
                    <a:pt x="6944" y="724088"/>
                  </a:lnTo>
                  <a:lnTo>
                    <a:pt x="26280" y="761479"/>
                  </a:lnTo>
                  <a:lnTo>
                    <a:pt x="55765" y="790964"/>
                  </a:lnTo>
                  <a:lnTo>
                    <a:pt x="93156" y="810300"/>
                  </a:lnTo>
                  <a:lnTo>
                    <a:pt x="136208" y="817245"/>
                  </a:lnTo>
                  <a:lnTo>
                    <a:pt x="2931601" y="817245"/>
                  </a:lnTo>
                  <a:lnTo>
                    <a:pt x="2974654" y="810300"/>
                  </a:lnTo>
                  <a:lnTo>
                    <a:pt x="3012045" y="790964"/>
                  </a:lnTo>
                  <a:lnTo>
                    <a:pt x="3041531" y="761479"/>
                  </a:lnTo>
                  <a:lnTo>
                    <a:pt x="3060867" y="724088"/>
                  </a:lnTo>
                  <a:lnTo>
                    <a:pt x="3067812" y="681034"/>
                  </a:lnTo>
                  <a:lnTo>
                    <a:pt x="3067812" y="136210"/>
                  </a:lnTo>
                  <a:lnTo>
                    <a:pt x="3060867" y="93157"/>
                  </a:lnTo>
                  <a:lnTo>
                    <a:pt x="3041531" y="55766"/>
                  </a:lnTo>
                  <a:lnTo>
                    <a:pt x="3012045" y="26280"/>
                  </a:lnTo>
                  <a:lnTo>
                    <a:pt x="2974654" y="6944"/>
                  </a:lnTo>
                  <a:lnTo>
                    <a:pt x="2931601"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30" name="Google Shape;330;g2d5e7fd7d1d_2_74"/>
            <p:cNvSpPr/>
            <p:nvPr/>
          </p:nvSpPr>
          <p:spPr>
            <a:xfrm>
              <a:off x="1839464" y="2803640"/>
              <a:ext cx="3068320" cy="817245"/>
            </a:xfrm>
            <a:custGeom>
              <a:avLst/>
              <a:gdLst/>
              <a:ahLst/>
              <a:cxnLst/>
              <a:rect l="l" t="t" r="r" b="b"/>
              <a:pathLst>
                <a:path w="3068320" h="817245" extrusionOk="0">
                  <a:moveTo>
                    <a:pt x="0" y="136209"/>
                  </a:moveTo>
                  <a:lnTo>
                    <a:pt x="6944" y="93156"/>
                  </a:lnTo>
                  <a:lnTo>
                    <a:pt x="26280" y="55766"/>
                  </a:lnTo>
                  <a:lnTo>
                    <a:pt x="55765" y="26280"/>
                  </a:lnTo>
                  <a:lnTo>
                    <a:pt x="93156" y="6944"/>
                  </a:lnTo>
                  <a:lnTo>
                    <a:pt x="136209" y="0"/>
                  </a:lnTo>
                  <a:lnTo>
                    <a:pt x="2931602" y="0"/>
                  </a:lnTo>
                  <a:lnTo>
                    <a:pt x="2974655" y="6944"/>
                  </a:lnTo>
                  <a:lnTo>
                    <a:pt x="3012046" y="26280"/>
                  </a:lnTo>
                  <a:lnTo>
                    <a:pt x="3041531" y="55766"/>
                  </a:lnTo>
                  <a:lnTo>
                    <a:pt x="3060867" y="93156"/>
                  </a:lnTo>
                  <a:lnTo>
                    <a:pt x="3067812" y="136209"/>
                  </a:lnTo>
                  <a:lnTo>
                    <a:pt x="3067812" y="681035"/>
                  </a:lnTo>
                  <a:lnTo>
                    <a:pt x="3060867" y="724088"/>
                  </a:lnTo>
                  <a:lnTo>
                    <a:pt x="3041531" y="761478"/>
                  </a:lnTo>
                  <a:lnTo>
                    <a:pt x="3012046" y="790964"/>
                  </a:lnTo>
                  <a:lnTo>
                    <a:pt x="2974655" y="810300"/>
                  </a:lnTo>
                  <a:lnTo>
                    <a:pt x="2931602" y="817245"/>
                  </a:lnTo>
                  <a:lnTo>
                    <a:pt x="136209" y="817245"/>
                  </a:lnTo>
                  <a:lnTo>
                    <a:pt x="93156" y="810300"/>
                  </a:lnTo>
                  <a:lnTo>
                    <a:pt x="55765" y="790964"/>
                  </a:lnTo>
                  <a:lnTo>
                    <a:pt x="26280" y="761478"/>
                  </a:lnTo>
                  <a:lnTo>
                    <a:pt x="6944" y="724088"/>
                  </a:lnTo>
                  <a:lnTo>
                    <a:pt x="0" y="681035"/>
                  </a:lnTo>
                  <a:lnTo>
                    <a:pt x="0" y="136209"/>
                  </a:lnTo>
                  <a:close/>
                </a:path>
              </a:pathLst>
            </a:custGeom>
            <a:noFill/>
            <a:ln w="19050" cap="flat" cmpd="sng">
              <a:solidFill>
                <a:srgbClr val="0B304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grpSp>
      <p:sp>
        <p:nvSpPr>
          <p:cNvPr id="331" name="Google Shape;331;g2d5e7fd7d1d_2_74"/>
          <p:cNvSpPr txBox="1"/>
          <p:nvPr/>
        </p:nvSpPr>
        <p:spPr>
          <a:xfrm>
            <a:off x="399535" y="2528277"/>
            <a:ext cx="3528000" cy="968400"/>
          </a:xfrm>
          <a:prstGeom prst="rect">
            <a:avLst/>
          </a:prstGeom>
          <a:noFill/>
          <a:ln>
            <a:noFill/>
          </a:ln>
        </p:spPr>
        <p:txBody>
          <a:bodyPr spcFirstLastPara="1" wrap="square" lIns="0" tIns="16925" rIns="0" bIns="0" anchor="t" anchorCtr="0">
            <a:spAutoFit/>
          </a:bodyPr>
          <a:lstStyle/>
          <a:p>
            <a:pPr marL="12700" marR="0" lvl="0" indent="0" algn="l" rtl="0">
              <a:lnSpc>
                <a:spcPct val="119375"/>
              </a:lnSpc>
              <a:spcBef>
                <a:spcPts val="0"/>
              </a:spcBef>
              <a:spcAft>
                <a:spcPts val="0"/>
              </a:spcAft>
              <a:buClr>
                <a:srgbClr val="000000"/>
              </a:buClr>
              <a:buSzPts val="2000"/>
              <a:buFont typeface="Arial"/>
              <a:buNone/>
            </a:pPr>
            <a:r>
              <a:rPr lang="en-US" sz="1700" b="0" i="0" u="none" strike="noStrike" cap="none">
                <a:solidFill>
                  <a:srgbClr val="000000"/>
                </a:solidFill>
                <a:latin typeface="Calibri"/>
                <a:ea typeface="Calibri"/>
                <a:cs typeface="Calibri"/>
                <a:sym typeface="Calibri"/>
              </a:rPr>
              <a:t>Cardiovascular disease</a:t>
            </a:r>
            <a:endParaRPr sz="1700" b="0" i="0" u="none" strike="noStrike" cap="none">
              <a:solidFill>
                <a:srgbClr val="000000"/>
              </a:solidFill>
              <a:latin typeface="Calibri"/>
              <a:ea typeface="Calibri"/>
              <a:cs typeface="Calibri"/>
              <a:sym typeface="Calibri"/>
            </a:endParaRPr>
          </a:p>
          <a:p>
            <a:pPr marL="698500" marR="0" lvl="0" indent="-209550" algn="l" rtl="0">
              <a:lnSpc>
                <a:spcPct val="118437"/>
              </a:lnSpc>
              <a:spcBef>
                <a:spcPts val="0"/>
              </a:spcBef>
              <a:spcAft>
                <a:spcPts val="0"/>
              </a:spcAft>
              <a:buClr>
                <a:srgbClr val="000000"/>
              </a:buClr>
              <a:buSzPts val="1900"/>
              <a:buFont typeface="Calibri"/>
              <a:buChar char="•"/>
            </a:pPr>
            <a:r>
              <a:rPr lang="en-US" sz="1700" b="0" i="0" u="none" strike="noStrike" cap="none">
                <a:solidFill>
                  <a:srgbClr val="000000"/>
                </a:solidFill>
                <a:latin typeface="Calibri"/>
                <a:ea typeface="Calibri"/>
                <a:cs typeface="Calibri"/>
                <a:sym typeface="Calibri"/>
              </a:rPr>
              <a:t>Coronary artery disease</a:t>
            </a:r>
            <a:endParaRPr sz="1700" b="0" i="0" u="none" strike="noStrike" cap="none">
              <a:solidFill>
                <a:srgbClr val="000000"/>
              </a:solidFill>
              <a:latin typeface="Calibri"/>
              <a:ea typeface="Calibri"/>
              <a:cs typeface="Calibri"/>
              <a:sym typeface="Calibri"/>
            </a:endParaRPr>
          </a:p>
          <a:p>
            <a:pPr marL="698500" marR="0" lvl="0" indent="-209550" algn="l" rtl="0">
              <a:lnSpc>
                <a:spcPct val="119375"/>
              </a:lnSpc>
              <a:spcBef>
                <a:spcPts val="0"/>
              </a:spcBef>
              <a:spcAft>
                <a:spcPts val="0"/>
              </a:spcAft>
              <a:buClr>
                <a:srgbClr val="000000"/>
              </a:buClr>
              <a:buSzPts val="1900"/>
              <a:buFont typeface="Calibri"/>
              <a:buChar char="•"/>
            </a:pPr>
            <a:r>
              <a:rPr lang="en-US" sz="1700" b="0" i="0" u="none" strike="noStrike" cap="none">
                <a:solidFill>
                  <a:srgbClr val="000000"/>
                </a:solidFill>
                <a:latin typeface="Calibri"/>
                <a:ea typeface="Calibri"/>
                <a:cs typeface="Calibri"/>
                <a:sym typeface="Calibri"/>
              </a:rPr>
              <a:t>Hypertension</a:t>
            </a:r>
            <a:endParaRPr sz="1700" b="0" i="0" u="none" strike="noStrike" cap="none">
              <a:solidFill>
                <a:srgbClr val="000000"/>
              </a:solidFill>
              <a:latin typeface="Calibri"/>
              <a:ea typeface="Calibri"/>
              <a:cs typeface="Calibri"/>
              <a:sym typeface="Calibri"/>
            </a:endParaRPr>
          </a:p>
        </p:txBody>
      </p:sp>
      <p:grpSp>
        <p:nvGrpSpPr>
          <p:cNvPr id="332" name="Google Shape;332;g2d5e7fd7d1d_2_74"/>
          <p:cNvGrpSpPr/>
          <p:nvPr/>
        </p:nvGrpSpPr>
        <p:grpSpPr>
          <a:xfrm>
            <a:off x="5912475" y="3247084"/>
            <a:ext cx="5413763" cy="1667131"/>
            <a:chOff x="6199198" y="3234614"/>
            <a:chExt cx="4156759" cy="1294859"/>
          </a:xfrm>
        </p:grpSpPr>
        <p:sp>
          <p:nvSpPr>
            <p:cNvPr id="333" name="Google Shape;333;g2d5e7fd7d1d_2_74"/>
            <p:cNvSpPr/>
            <p:nvPr/>
          </p:nvSpPr>
          <p:spPr>
            <a:xfrm>
              <a:off x="6331360" y="3336610"/>
              <a:ext cx="1102995" cy="494664"/>
            </a:xfrm>
            <a:custGeom>
              <a:avLst/>
              <a:gdLst/>
              <a:ahLst/>
              <a:cxnLst/>
              <a:rect l="l" t="t" r="r" b="b"/>
              <a:pathLst>
                <a:path w="1102995" h="494664" extrusionOk="0">
                  <a:moveTo>
                    <a:pt x="10831" y="0"/>
                  </a:moveTo>
                  <a:lnTo>
                    <a:pt x="0" y="25203"/>
                  </a:lnTo>
                  <a:lnTo>
                    <a:pt x="1092131" y="494568"/>
                  </a:lnTo>
                  <a:lnTo>
                    <a:pt x="1102963" y="469365"/>
                  </a:lnTo>
                  <a:lnTo>
                    <a:pt x="10831" y="0"/>
                  </a:lnTo>
                  <a:close/>
                </a:path>
              </a:pathLst>
            </a:custGeom>
            <a:solidFill>
              <a:srgbClr val="4472C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34" name="Google Shape;334;g2d5e7fd7d1d_2_74"/>
            <p:cNvSpPr/>
            <p:nvPr/>
          </p:nvSpPr>
          <p:spPr>
            <a:xfrm>
              <a:off x="6331360" y="3336610"/>
              <a:ext cx="1102995" cy="494664"/>
            </a:xfrm>
            <a:custGeom>
              <a:avLst/>
              <a:gdLst/>
              <a:ahLst/>
              <a:cxnLst/>
              <a:rect l="l" t="t" r="r" b="b"/>
              <a:pathLst>
                <a:path w="1102995" h="494664" extrusionOk="0">
                  <a:moveTo>
                    <a:pt x="10831" y="0"/>
                  </a:moveTo>
                  <a:lnTo>
                    <a:pt x="1102962" y="469365"/>
                  </a:lnTo>
                  <a:lnTo>
                    <a:pt x="1092131" y="494568"/>
                  </a:lnTo>
                  <a:lnTo>
                    <a:pt x="0" y="25203"/>
                  </a:lnTo>
                  <a:lnTo>
                    <a:pt x="10831" y="0"/>
                  </a:lnTo>
                  <a:close/>
                </a:path>
              </a:pathLst>
            </a:custGeom>
            <a:noFill/>
            <a:ln w="9525"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pic>
          <p:nvPicPr>
            <p:cNvPr id="335" name="Google Shape;335;g2d5e7fd7d1d_2_74"/>
            <p:cNvPicPr preferRelativeResize="0"/>
            <p:nvPr/>
          </p:nvPicPr>
          <p:blipFill rotWithShape="1">
            <a:blip r:embed="rId8">
              <a:alphaModFix/>
            </a:blip>
            <a:srcRect/>
            <a:stretch/>
          </p:blipFill>
          <p:spPr>
            <a:xfrm>
              <a:off x="6199198" y="3234614"/>
              <a:ext cx="151400" cy="151400"/>
            </a:xfrm>
            <a:prstGeom prst="rect">
              <a:avLst/>
            </a:prstGeom>
            <a:noFill/>
            <a:ln>
              <a:noFill/>
            </a:ln>
          </p:spPr>
        </p:pic>
        <p:sp>
          <p:nvSpPr>
            <p:cNvPr id="336" name="Google Shape;336;g2d5e7fd7d1d_2_74"/>
            <p:cNvSpPr/>
            <p:nvPr/>
          </p:nvSpPr>
          <p:spPr>
            <a:xfrm>
              <a:off x="7285098" y="3360898"/>
              <a:ext cx="3070859" cy="1089660"/>
            </a:xfrm>
            <a:custGeom>
              <a:avLst/>
              <a:gdLst/>
              <a:ahLst/>
              <a:cxnLst/>
              <a:rect l="l" t="t" r="r" b="b"/>
              <a:pathLst>
                <a:path w="3070859" h="1089660" extrusionOk="0">
                  <a:moveTo>
                    <a:pt x="2888992" y="0"/>
                  </a:moveTo>
                  <a:lnTo>
                    <a:pt x="181612" y="0"/>
                  </a:lnTo>
                  <a:lnTo>
                    <a:pt x="133332" y="6487"/>
                  </a:lnTo>
                  <a:lnTo>
                    <a:pt x="89949" y="24795"/>
                  </a:lnTo>
                  <a:lnTo>
                    <a:pt x="53192" y="53193"/>
                  </a:lnTo>
                  <a:lnTo>
                    <a:pt x="24795" y="89950"/>
                  </a:lnTo>
                  <a:lnTo>
                    <a:pt x="6487" y="133333"/>
                  </a:lnTo>
                  <a:lnTo>
                    <a:pt x="0" y="181613"/>
                  </a:lnTo>
                  <a:lnTo>
                    <a:pt x="0" y="908046"/>
                  </a:lnTo>
                  <a:lnTo>
                    <a:pt x="6487" y="956326"/>
                  </a:lnTo>
                  <a:lnTo>
                    <a:pt x="24795" y="999709"/>
                  </a:lnTo>
                  <a:lnTo>
                    <a:pt x="53192" y="1036466"/>
                  </a:lnTo>
                  <a:lnTo>
                    <a:pt x="89949" y="1064864"/>
                  </a:lnTo>
                  <a:lnTo>
                    <a:pt x="133332" y="1083172"/>
                  </a:lnTo>
                  <a:lnTo>
                    <a:pt x="181612" y="1089660"/>
                  </a:lnTo>
                  <a:lnTo>
                    <a:pt x="2888992" y="1089660"/>
                  </a:lnTo>
                  <a:lnTo>
                    <a:pt x="2937272" y="1083172"/>
                  </a:lnTo>
                  <a:lnTo>
                    <a:pt x="2980655" y="1064864"/>
                  </a:lnTo>
                  <a:lnTo>
                    <a:pt x="3017411" y="1036466"/>
                  </a:lnTo>
                  <a:lnTo>
                    <a:pt x="3045809" y="999709"/>
                  </a:lnTo>
                  <a:lnTo>
                    <a:pt x="3064117" y="956326"/>
                  </a:lnTo>
                  <a:lnTo>
                    <a:pt x="3070604" y="908046"/>
                  </a:lnTo>
                  <a:lnTo>
                    <a:pt x="3070604" y="181613"/>
                  </a:lnTo>
                  <a:lnTo>
                    <a:pt x="3064117" y="133333"/>
                  </a:lnTo>
                  <a:lnTo>
                    <a:pt x="3045809" y="89950"/>
                  </a:lnTo>
                  <a:lnTo>
                    <a:pt x="3017411" y="53193"/>
                  </a:lnTo>
                  <a:lnTo>
                    <a:pt x="2980655" y="24795"/>
                  </a:lnTo>
                  <a:lnTo>
                    <a:pt x="2937272" y="6487"/>
                  </a:lnTo>
                  <a:lnTo>
                    <a:pt x="2888992"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37" name="Google Shape;337;g2d5e7fd7d1d_2_74"/>
            <p:cNvSpPr/>
            <p:nvPr/>
          </p:nvSpPr>
          <p:spPr>
            <a:xfrm>
              <a:off x="7285098" y="3439813"/>
              <a:ext cx="3070859" cy="1089660"/>
            </a:xfrm>
            <a:custGeom>
              <a:avLst/>
              <a:gdLst/>
              <a:ahLst/>
              <a:cxnLst/>
              <a:rect l="l" t="t" r="r" b="b"/>
              <a:pathLst>
                <a:path w="3070859" h="1089660" extrusionOk="0">
                  <a:moveTo>
                    <a:pt x="0" y="181613"/>
                  </a:moveTo>
                  <a:lnTo>
                    <a:pt x="6487" y="133333"/>
                  </a:lnTo>
                  <a:lnTo>
                    <a:pt x="24795" y="89949"/>
                  </a:lnTo>
                  <a:lnTo>
                    <a:pt x="53193" y="53193"/>
                  </a:lnTo>
                  <a:lnTo>
                    <a:pt x="89949" y="24795"/>
                  </a:lnTo>
                  <a:lnTo>
                    <a:pt x="133333" y="6487"/>
                  </a:lnTo>
                  <a:lnTo>
                    <a:pt x="181613" y="0"/>
                  </a:lnTo>
                  <a:lnTo>
                    <a:pt x="2888992" y="0"/>
                  </a:lnTo>
                  <a:lnTo>
                    <a:pt x="2937272" y="6487"/>
                  </a:lnTo>
                  <a:lnTo>
                    <a:pt x="2980656" y="24795"/>
                  </a:lnTo>
                  <a:lnTo>
                    <a:pt x="3017412" y="53193"/>
                  </a:lnTo>
                  <a:lnTo>
                    <a:pt x="3045810" y="89949"/>
                  </a:lnTo>
                  <a:lnTo>
                    <a:pt x="3064118" y="133333"/>
                  </a:lnTo>
                  <a:lnTo>
                    <a:pt x="3070606" y="181613"/>
                  </a:lnTo>
                  <a:lnTo>
                    <a:pt x="3070606" y="908046"/>
                  </a:lnTo>
                  <a:lnTo>
                    <a:pt x="3064118" y="956326"/>
                  </a:lnTo>
                  <a:lnTo>
                    <a:pt x="3045810" y="999710"/>
                  </a:lnTo>
                  <a:lnTo>
                    <a:pt x="3017412" y="1036466"/>
                  </a:lnTo>
                  <a:lnTo>
                    <a:pt x="2980656" y="1064864"/>
                  </a:lnTo>
                  <a:lnTo>
                    <a:pt x="2937272" y="1083172"/>
                  </a:lnTo>
                  <a:lnTo>
                    <a:pt x="2888992" y="1089660"/>
                  </a:lnTo>
                  <a:lnTo>
                    <a:pt x="181613" y="1089660"/>
                  </a:lnTo>
                  <a:lnTo>
                    <a:pt x="133333" y="1083172"/>
                  </a:lnTo>
                  <a:lnTo>
                    <a:pt x="89949" y="1064864"/>
                  </a:lnTo>
                  <a:lnTo>
                    <a:pt x="53193" y="1036466"/>
                  </a:lnTo>
                  <a:lnTo>
                    <a:pt x="24795" y="999710"/>
                  </a:lnTo>
                  <a:lnTo>
                    <a:pt x="6487" y="956326"/>
                  </a:lnTo>
                  <a:lnTo>
                    <a:pt x="0" y="908046"/>
                  </a:lnTo>
                  <a:lnTo>
                    <a:pt x="0" y="181613"/>
                  </a:lnTo>
                  <a:close/>
                </a:path>
              </a:pathLst>
            </a:custGeom>
            <a:noFill/>
            <a:ln w="19050" cap="flat" cmpd="sng">
              <a:solidFill>
                <a:srgbClr val="0B304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grpSp>
      <p:sp>
        <p:nvSpPr>
          <p:cNvPr id="338" name="Google Shape;338;g2d5e7fd7d1d_2_74"/>
          <p:cNvSpPr txBox="1"/>
          <p:nvPr/>
        </p:nvSpPr>
        <p:spPr>
          <a:xfrm>
            <a:off x="7547651" y="3490188"/>
            <a:ext cx="3438300" cy="1317300"/>
          </a:xfrm>
          <a:prstGeom prst="rect">
            <a:avLst/>
          </a:prstGeom>
          <a:noFill/>
          <a:ln>
            <a:noFill/>
          </a:ln>
        </p:spPr>
        <p:txBody>
          <a:bodyPr spcFirstLastPara="1" wrap="square" lIns="0" tIns="16925" rIns="0" bIns="0" anchor="t" anchorCtr="0">
            <a:spAutoFit/>
          </a:bodyPr>
          <a:lstStyle/>
          <a:p>
            <a:pPr marL="12700" marR="0" lvl="0" indent="0" algn="l" rtl="0">
              <a:lnSpc>
                <a:spcPct val="119375"/>
              </a:lnSpc>
              <a:spcBef>
                <a:spcPts val="0"/>
              </a:spcBef>
              <a:spcAft>
                <a:spcPts val="0"/>
              </a:spcAft>
              <a:buClr>
                <a:srgbClr val="000000"/>
              </a:buClr>
              <a:buSzPts val="2000"/>
              <a:buFont typeface="Arial"/>
              <a:buNone/>
            </a:pPr>
            <a:r>
              <a:rPr lang="en-US" sz="1700" b="0" i="0" u="none" strike="noStrike" cap="none">
                <a:solidFill>
                  <a:srgbClr val="000000"/>
                </a:solidFill>
                <a:latin typeface="Calibri"/>
                <a:ea typeface="Calibri"/>
                <a:cs typeface="Calibri"/>
                <a:sym typeface="Calibri"/>
              </a:rPr>
              <a:t>Metabolic disorders</a:t>
            </a:r>
            <a:endParaRPr sz="1700" b="0" i="0" u="none" strike="noStrike" cap="none">
              <a:solidFill>
                <a:srgbClr val="000000"/>
              </a:solidFill>
              <a:latin typeface="Calibri"/>
              <a:ea typeface="Calibri"/>
              <a:cs typeface="Calibri"/>
              <a:sym typeface="Calibri"/>
            </a:endParaRPr>
          </a:p>
          <a:p>
            <a:pPr marL="698500" marR="0" lvl="0" indent="-209550" algn="l" rtl="0">
              <a:lnSpc>
                <a:spcPct val="118437"/>
              </a:lnSpc>
              <a:spcBef>
                <a:spcPts val="0"/>
              </a:spcBef>
              <a:spcAft>
                <a:spcPts val="0"/>
              </a:spcAft>
              <a:buClr>
                <a:srgbClr val="000000"/>
              </a:buClr>
              <a:buSzPts val="1900"/>
              <a:buFont typeface="Calibri"/>
              <a:buChar char="•"/>
            </a:pPr>
            <a:r>
              <a:rPr lang="en-US" sz="1700" b="0" i="0" u="none" strike="noStrike" cap="none">
                <a:solidFill>
                  <a:srgbClr val="000000"/>
                </a:solidFill>
                <a:latin typeface="Calibri"/>
                <a:ea typeface="Calibri"/>
                <a:cs typeface="Calibri"/>
                <a:sym typeface="Calibri"/>
              </a:rPr>
              <a:t>Metabolic syndrome</a:t>
            </a:r>
            <a:endParaRPr sz="1700" b="0" i="0" u="none" strike="noStrike" cap="none">
              <a:solidFill>
                <a:srgbClr val="000000"/>
              </a:solidFill>
              <a:latin typeface="Calibri"/>
              <a:ea typeface="Calibri"/>
              <a:cs typeface="Calibri"/>
              <a:sym typeface="Calibri"/>
            </a:endParaRPr>
          </a:p>
          <a:p>
            <a:pPr marL="698500" marR="0" lvl="0" indent="-209550" algn="l" rtl="0">
              <a:lnSpc>
                <a:spcPct val="119375"/>
              </a:lnSpc>
              <a:spcBef>
                <a:spcPts val="0"/>
              </a:spcBef>
              <a:spcAft>
                <a:spcPts val="0"/>
              </a:spcAft>
              <a:buClr>
                <a:srgbClr val="000000"/>
              </a:buClr>
              <a:buSzPts val="1900"/>
              <a:buFont typeface="Calibri"/>
              <a:buChar char="•"/>
            </a:pPr>
            <a:r>
              <a:rPr lang="en-US" sz="1700" b="0" i="0" u="none" strike="noStrike" cap="none">
                <a:solidFill>
                  <a:srgbClr val="000000"/>
                </a:solidFill>
                <a:latin typeface="Calibri"/>
                <a:ea typeface="Calibri"/>
                <a:cs typeface="Calibri"/>
                <a:sym typeface="Calibri"/>
              </a:rPr>
              <a:t>Obesity</a:t>
            </a:r>
            <a:endParaRPr sz="1700" b="0" i="0" u="none" strike="noStrike" cap="none">
              <a:solidFill>
                <a:srgbClr val="000000"/>
              </a:solidFill>
              <a:latin typeface="Calibri"/>
              <a:ea typeface="Calibri"/>
              <a:cs typeface="Calibri"/>
              <a:sym typeface="Calibri"/>
            </a:endParaRPr>
          </a:p>
          <a:p>
            <a:pPr marL="698500" marR="0" lvl="0" indent="-209550" algn="l" rtl="0">
              <a:lnSpc>
                <a:spcPct val="100000"/>
              </a:lnSpc>
              <a:spcBef>
                <a:spcPts val="0"/>
              </a:spcBef>
              <a:spcAft>
                <a:spcPts val="0"/>
              </a:spcAft>
              <a:buClr>
                <a:srgbClr val="000000"/>
              </a:buClr>
              <a:buSzPts val="1900"/>
              <a:buFont typeface="Calibri"/>
              <a:buChar char="•"/>
            </a:pPr>
            <a:r>
              <a:rPr lang="en-US" sz="1700" b="0" i="0" u="none" strike="noStrike" cap="none">
                <a:solidFill>
                  <a:srgbClr val="000000"/>
                </a:solidFill>
                <a:latin typeface="Calibri"/>
                <a:ea typeface="Calibri"/>
                <a:cs typeface="Calibri"/>
                <a:sym typeface="Calibri"/>
              </a:rPr>
              <a:t>Types 1 and 2 diabetes</a:t>
            </a:r>
            <a:endParaRPr sz="1700" b="0" i="0" u="none" strike="noStrike" cap="none">
              <a:solidFill>
                <a:srgbClr val="000000"/>
              </a:solidFill>
              <a:latin typeface="Calibri"/>
              <a:ea typeface="Calibri"/>
              <a:cs typeface="Calibri"/>
              <a:sym typeface="Calibri"/>
            </a:endParaRPr>
          </a:p>
        </p:txBody>
      </p:sp>
      <p:grpSp>
        <p:nvGrpSpPr>
          <p:cNvPr id="339" name="Google Shape;339;g2d5e7fd7d1d_2_74"/>
          <p:cNvGrpSpPr/>
          <p:nvPr/>
        </p:nvGrpSpPr>
        <p:grpSpPr>
          <a:xfrm>
            <a:off x="165453" y="3602480"/>
            <a:ext cx="3996180" cy="2099436"/>
            <a:chOff x="1839464" y="3831516"/>
            <a:chExt cx="3068320" cy="1807210"/>
          </a:xfrm>
        </p:grpSpPr>
        <p:sp>
          <p:nvSpPr>
            <p:cNvPr id="340" name="Google Shape;340;g2d5e7fd7d1d_2_74"/>
            <p:cNvSpPr/>
            <p:nvPr/>
          </p:nvSpPr>
          <p:spPr>
            <a:xfrm>
              <a:off x="1839464" y="3831516"/>
              <a:ext cx="3068320" cy="1807210"/>
            </a:xfrm>
            <a:custGeom>
              <a:avLst/>
              <a:gdLst/>
              <a:ahLst/>
              <a:cxnLst/>
              <a:rect l="l" t="t" r="r" b="b"/>
              <a:pathLst>
                <a:path w="3068320" h="1807210" extrusionOk="0">
                  <a:moveTo>
                    <a:pt x="2911062" y="0"/>
                  </a:moveTo>
                  <a:lnTo>
                    <a:pt x="156748" y="0"/>
                  </a:lnTo>
                  <a:lnTo>
                    <a:pt x="107203" y="7991"/>
                  </a:lnTo>
                  <a:lnTo>
                    <a:pt x="64174" y="30243"/>
                  </a:lnTo>
                  <a:lnTo>
                    <a:pt x="30243" y="64175"/>
                  </a:lnTo>
                  <a:lnTo>
                    <a:pt x="7991" y="107204"/>
                  </a:lnTo>
                  <a:lnTo>
                    <a:pt x="0" y="156749"/>
                  </a:lnTo>
                  <a:lnTo>
                    <a:pt x="0" y="1650144"/>
                  </a:lnTo>
                  <a:lnTo>
                    <a:pt x="7991" y="1699689"/>
                  </a:lnTo>
                  <a:lnTo>
                    <a:pt x="30243" y="1742718"/>
                  </a:lnTo>
                  <a:lnTo>
                    <a:pt x="64174" y="1776649"/>
                  </a:lnTo>
                  <a:lnTo>
                    <a:pt x="107203" y="1798902"/>
                  </a:lnTo>
                  <a:lnTo>
                    <a:pt x="156748" y="1806893"/>
                  </a:lnTo>
                  <a:lnTo>
                    <a:pt x="2911062" y="1806893"/>
                  </a:lnTo>
                  <a:lnTo>
                    <a:pt x="2960607" y="1798902"/>
                  </a:lnTo>
                  <a:lnTo>
                    <a:pt x="3003636" y="1776649"/>
                  </a:lnTo>
                  <a:lnTo>
                    <a:pt x="3037568" y="1742718"/>
                  </a:lnTo>
                  <a:lnTo>
                    <a:pt x="3059820" y="1699689"/>
                  </a:lnTo>
                  <a:lnTo>
                    <a:pt x="3067812" y="1650144"/>
                  </a:lnTo>
                  <a:lnTo>
                    <a:pt x="3067812" y="156749"/>
                  </a:lnTo>
                  <a:lnTo>
                    <a:pt x="3059820" y="107204"/>
                  </a:lnTo>
                  <a:lnTo>
                    <a:pt x="3037568" y="64175"/>
                  </a:lnTo>
                  <a:lnTo>
                    <a:pt x="3003636" y="30243"/>
                  </a:lnTo>
                  <a:lnTo>
                    <a:pt x="2960607" y="7991"/>
                  </a:lnTo>
                  <a:lnTo>
                    <a:pt x="2911062"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41" name="Google Shape;341;g2d5e7fd7d1d_2_74"/>
            <p:cNvSpPr/>
            <p:nvPr/>
          </p:nvSpPr>
          <p:spPr>
            <a:xfrm>
              <a:off x="1839464" y="3831516"/>
              <a:ext cx="3068320" cy="1807210"/>
            </a:xfrm>
            <a:custGeom>
              <a:avLst/>
              <a:gdLst/>
              <a:ahLst/>
              <a:cxnLst/>
              <a:rect l="l" t="t" r="r" b="b"/>
              <a:pathLst>
                <a:path w="3068320" h="1807210" extrusionOk="0">
                  <a:moveTo>
                    <a:pt x="0" y="156749"/>
                  </a:moveTo>
                  <a:lnTo>
                    <a:pt x="7991" y="107204"/>
                  </a:lnTo>
                  <a:lnTo>
                    <a:pt x="30243" y="64175"/>
                  </a:lnTo>
                  <a:lnTo>
                    <a:pt x="64175" y="30243"/>
                  </a:lnTo>
                  <a:lnTo>
                    <a:pt x="107204" y="7991"/>
                  </a:lnTo>
                  <a:lnTo>
                    <a:pt x="156749" y="0"/>
                  </a:lnTo>
                  <a:lnTo>
                    <a:pt x="2911063" y="0"/>
                  </a:lnTo>
                  <a:lnTo>
                    <a:pt x="2960607" y="7991"/>
                  </a:lnTo>
                  <a:lnTo>
                    <a:pt x="3003636" y="30243"/>
                  </a:lnTo>
                  <a:lnTo>
                    <a:pt x="3037568" y="64175"/>
                  </a:lnTo>
                  <a:lnTo>
                    <a:pt x="3059820" y="107204"/>
                  </a:lnTo>
                  <a:lnTo>
                    <a:pt x="3067812" y="156749"/>
                  </a:lnTo>
                  <a:lnTo>
                    <a:pt x="3067812" y="1650144"/>
                  </a:lnTo>
                  <a:lnTo>
                    <a:pt x="3059820" y="1699688"/>
                  </a:lnTo>
                  <a:lnTo>
                    <a:pt x="3037568" y="1742717"/>
                  </a:lnTo>
                  <a:lnTo>
                    <a:pt x="3003636" y="1776649"/>
                  </a:lnTo>
                  <a:lnTo>
                    <a:pt x="2960607" y="1798901"/>
                  </a:lnTo>
                  <a:lnTo>
                    <a:pt x="2911063" y="1806893"/>
                  </a:lnTo>
                  <a:lnTo>
                    <a:pt x="156749" y="1806893"/>
                  </a:lnTo>
                  <a:lnTo>
                    <a:pt x="107204" y="1798901"/>
                  </a:lnTo>
                  <a:lnTo>
                    <a:pt x="64175" y="1776649"/>
                  </a:lnTo>
                  <a:lnTo>
                    <a:pt x="30243" y="1742717"/>
                  </a:lnTo>
                  <a:lnTo>
                    <a:pt x="7991" y="1699688"/>
                  </a:lnTo>
                  <a:lnTo>
                    <a:pt x="0" y="1650144"/>
                  </a:lnTo>
                  <a:lnTo>
                    <a:pt x="0" y="156749"/>
                  </a:lnTo>
                  <a:close/>
                </a:path>
              </a:pathLst>
            </a:custGeom>
            <a:noFill/>
            <a:ln w="19050" cap="flat" cmpd="sng">
              <a:solidFill>
                <a:srgbClr val="0B304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grpSp>
      <p:sp>
        <p:nvSpPr>
          <p:cNvPr id="342" name="Google Shape;342;g2d5e7fd7d1d_2_74"/>
          <p:cNvSpPr txBox="1"/>
          <p:nvPr/>
        </p:nvSpPr>
        <p:spPr>
          <a:xfrm>
            <a:off x="416387" y="3637000"/>
            <a:ext cx="4449600" cy="2030400"/>
          </a:xfrm>
          <a:prstGeom prst="rect">
            <a:avLst/>
          </a:prstGeom>
          <a:noFill/>
          <a:ln>
            <a:noFill/>
          </a:ln>
        </p:spPr>
        <p:txBody>
          <a:bodyPr spcFirstLastPara="1" wrap="square" lIns="0" tIns="16925" rIns="0" bIns="0" anchor="t" anchorCtr="0">
            <a:spAutoFit/>
          </a:bodyPr>
          <a:lstStyle/>
          <a:p>
            <a:pPr marL="12700" marR="0" lvl="0" indent="0" algn="l" rtl="0">
              <a:lnSpc>
                <a:spcPct val="119375"/>
              </a:lnSpc>
              <a:spcBef>
                <a:spcPts val="0"/>
              </a:spcBef>
              <a:spcAft>
                <a:spcPts val="0"/>
              </a:spcAft>
              <a:buClr>
                <a:srgbClr val="000000"/>
              </a:buClr>
              <a:buSzPts val="1900"/>
              <a:buFont typeface="Arial"/>
              <a:buNone/>
            </a:pPr>
            <a:r>
              <a:rPr lang="en-US" sz="1700" b="0" i="0" u="none" strike="noStrike" cap="none">
                <a:solidFill>
                  <a:srgbClr val="000000"/>
                </a:solidFill>
                <a:latin typeface="Calibri"/>
                <a:ea typeface="Calibri"/>
                <a:cs typeface="Calibri"/>
                <a:sym typeface="Calibri"/>
              </a:rPr>
              <a:t>Intestinal disorders</a:t>
            </a:r>
            <a:endParaRPr sz="1700" b="0" i="0" u="none" strike="noStrike" cap="none">
              <a:solidFill>
                <a:srgbClr val="000000"/>
              </a:solidFill>
              <a:latin typeface="Calibri"/>
              <a:ea typeface="Calibri"/>
              <a:cs typeface="Calibri"/>
              <a:sym typeface="Calibri"/>
            </a:endParaRPr>
          </a:p>
          <a:p>
            <a:pPr marL="698500" marR="609600" lvl="0" indent="-209550" algn="l" rtl="0">
              <a:lnSpc>
                <a:spcPct val="118750"/>
              </a:lnSpc>
              <a:spcBef>
                <a:spcPts val="100"/>
              </a:spcBef>
              <a:spcAft>
                <a:spcPts val="0"/>
              </a:spcAft>
              <a:buClr>
                <a:srgbClr val="000000"/>
              </a:buClr>
              <a:buSzPts val="1900"/>
              <a:buFont typeface="Calibri"/>
              <a:buChar char="•"/>
            </a:pPr>
            <a:r>
              <a:rPr lang="en-US" sz="1700" b="0" i="0" u="none" strike="noStrike" cap="none">
                <a:solidFill>
                  <a:srgbClr val="000000"/>
                </a:solidFill>
                <a:latin typeface="Calibri"/>
                <a:ea typeface="Calibri"/>
                <a:cs typeface="Calibri"/>
                <a:sym typeface="Calibri"/>
              </a:rPr>
              <a:t>Inflammatory bowel  disease</a:t>
            </a:r>
            <a:endParaRPr sz="1700" b="0" i="0" u="none" strike="noStrike" cap="none">
              <a:solidFill>
                <a:srgbClr val="000000"/>
              </a:solidFill>
              <a:latin typeface="Calibri"/>
              <a:ea typeface="Calibri"/>
              <a:cs typeface="Calibri"/>
              <a:sym typeface="Calibri"/>
            </a:endParaRPr>
          </a:p>
          <a:p>
            <a:pPr marL="1308100" marR="0" lvl="1" indent="-209550" algn="l" rtl="0">
              <a:lnSpc>
                <a:spcPct val="115312"/>
              </a:lnSpc>
              <a:spcBef>
                <a:spcPts val="0"/>
              </a:spcBef>
              <a:spcAft>
                <a:spcPts val="0"/>
              </a:spcAft>
              <a:buClr>
                <a:srgbClr val="000000"/>
              </a:buClr>
              <a:buSzPts val="1900"/>
              <a:buFont typeface="Calibri"/>
              <a:buChar char="•"/>
            </a:pPr>
            <a:r>
              <a:rPr lang="en-US" sz="1700" b="0" i="0" u="none" strike="noStrike" cap="none">
                <a:solidFill>
                  <a:srgbClr val="000000"/>
                </a:solidFill>
                <a:latin typeface="Calibri"/>
                <a:ea typeface="Calibri"/>
                <a:cs typeface="Calibri"/>
                <a:sym typeface="Calibri"/>
              </a:rPr>
              <a:t>Crohn’s disease</a:t>
            </a:r>
            <a:endParaRPr sz="1700" b="0" i="0" u="none" strike="noStrike" cap="none">
              <a:solidFill>
                <a:srgbClr val="000000"/>
              </a:solidFill>
              <a:latin typeface="Calibri"/>
              <a:ea typeface="Calibri"/>
              <a:cs typeface="Calibri"/>
              <a:sym typeface="Calibri"/>
            </a:endParaRPr>
          </a:p>
          <a:p>
            <a:pPr marL="1308100" marR="0" lvl="1" indent="-209550" algn="l" rtl="0">
              <a:lnSpc>
                <a:spcPct val="119375"/>
              </a:lnSpc>
              <a:spcBef>
                <a:spcPts val="0"/>
              </a:spcBef>
              <a:spcAft>
                <a:spcPts val="0"/>
              </a:spcAft>
              <a:buClr>
                <a:srgbClr val="000000"/>
              </a:buClr>
              <a:buSzPts val="1900"/>
              <a:buFont typeface="Calibri"/>
              <a:buChar char="•"/>
            </a:pPr>
            <a:r>
              <a:rPr lang="en-US" sz="1700" b="0" i="0" u="none" strike="noStrike" cap="none">
                <a:solidFill>
                  <a:srgbClr val="000000"/>
                </a:solidFill>
                <a:latin typeface="Calibri"/>
                <a:ea typeface="Calibri"/>
                <a:cs typeface="Calibri"/>
                <a:sym typeface="Calibri"/>
              </a:rPr>
              <a:t>Ulcerative colitis</a:t>
            </a:r>
            <a:endParaRPr sz="1700" b="0" i="0" u="none" strike="noStrike" cap="none">
              <a:solidFill>
                <a:srgbClr val="000000"/>
              </a:solidFill>
              <a:latin typeface="Calibri"/>
              <a:ea typeface="Calibri"/>
              <a:cs typeface="Calibri"/>
              <a:sym typeface="Calibri"/>
            </a:endParaRPr>
          </a:p>
          <a:p>
            <a:pPr marL="698500" marR="0" lvl="0" indent="-209550" algn="l" rtl="0">
              <a:lnSpc>
                <a:spcPct val="119375"/>
              </a:lnSpc>
              <a:spcBef>
                <a:spcPts val="100"/>
              </a:spcBef>
              <a:spcAft>
                <a:spcPts val="0"/>
              </a:spcAft>
              <a:buClr>
                <a:srgbClr val="000000"/>
              </a:buClr>
              <a:buSzPts val="1900"/>
              <a:buFont typeface="Calibri"/>
              <a:buChar char="•"/>
            </a:pPr>
            <a:r>
              <a:rPr lang="en-US" sz="1700" b="0" i="0" u="none" strike="noStrike" cap="none">
                <a:solidFill>
                  <a:srgbClr val="000000"/>
                </a:solidFill>
                <a:latin typeface="Calibri"/>
                <a:ea typeface="Calibri"/>
                <a:cs typeface="Calibri"/>
                <a:sym typeface="Calibri"/>
              </a:rPr>
              <a:t>Irritable bowel syndrome</a:t>
            </a:r>
            <a:endParaRPr sz="1700" b="0" i="0" u="none" strike="noStrike" cap="none">
              <a:solidFill>
                <a:srgbClr val="000000"/>
              </a:solidFill>
              <a:latin typeface="Calibri"/>
              <a:ea typeface="Calibri"/>
              <a:cs typeface="Calibri"/>
              <a:sym typeface="Calibri"/>
            </a:endParaRPr>
          </a:p>
          <a:p>
            <a:pPr marL="698500" marR="0" lvl="0" indent="-209550" algn="l" rtl="0">
              <a:lnSpc>
                <a:spcPct val="119375"/>
              </a:lnSpc>
              <a:spcBef>
                <a:spcPts val="0"/>
              </a:spcBef>
              <a:spcAft>
                <a:spcPts val="0"/>
              </a:spcAft>
              <a:buClr>
                <a:srgbClr val="000000"/>
              </a:buClr>
              <a:buSzPts val="1900"/>
              <a:buFont typeface="Calibri"/>
              <a:buChar char="•"/>
            </a:pPr>
            <a:r>
              <a:rPr lang="en-US" sz="1700" b="0" i="0" u="none" strike="noStrike" cap="none">
                <a:solidFill>
                  <a:srgbClr val="000000"/>
                </a:solidFill>
                <a:latin typeface="Calibri"/>
                <a:ea typeface="Calibri"/>
                <a:cs typeface="Calibri"/>
                <a:sym typeface="Calibri"/>
              </a:rPr>
              <a:t>Celiac disease</a:t>
            </a:r>
            <a:endParaRPr sz="1700" b="0" i="0" u="none" strike="noStrike" cap="none">
              <a:solidFill>
                <a:srgbClr val="000000"/>
              </a:solidFill>
              <a:latin typeface="Calibri"/>
              <a:ea typeface="Calibri"/>
              <a:cs typeface="Calibri"/>
              <a:sym typeface="Calibri"/>
            </a:endParaRPr>
          </a:p>
        </p:txBody>
      </p:sp>
      <p:grpSp>
        <p:nvGrpSpPr>
          <p:cNvPr id="343" name="Google Shape;343;g2d5e7fd7d1d_2_74"/>
          <p:cNvGrpSpPr/>
          <p:nvPr/>
        </p:nvGrpSpPr>
        <p:grpSpPr>
          <a:xfrm>
            <a:off x="7340111" y="4997611"/>
            <a:ext cx="3996180" cy="987559"/>
            <a:chOff x="7295388" y="4609188"/>
            <a:chExt cx="3068320" cy="817245"/>
          </a:xfrm>
        </p:grpSpPr>
        <p:sp>
          <p:nvSpPr>
            <p:cNvPr id="344" name="Google Shape;344;g2d5e7fd7d1d_2_74"/>
            <p:cNvSpPr/>
            <p:nvPr/>
          </p:nvSpPr>
          <p:spPr>
            <a:xfrm>
              <a:off x="7295388" y="4609188"/>
              <a:ext cx="3068320" cy="817245"/>
            </a:xfrm>
            <a:custGeom>
              <a:avLst/>
              <a:gdLst/>
              <a:ahLst/>
              <a:cxnLst/>
              <a:rect l="l" t="t" r="r" b="b"/>
              <a:pathLst>
                <a:path w="3068320" h="817245" extrusionOk="0">
                  <a:moveTo>
                    <a:pt x="2931601" y="0"/>
                  </a:moveTo>
                  <a:lnTo>
                    <a:pt x="136210" y="0"/>
                  </a:lnTo>
                  <a:lnTo>
                    <a:pt x="93156" y="6944"/>
                  </a:lnTo>
                  <a:lnTo>
                    <a:pt x="55765" y="26280"/>
                  </a:lnTo>
                  <a:lnTo>
                    <a:pt x="26280" y="55765"/>
                  </a:lnTo>
                  <a:lnTo>
                    <a:pt x="6944" y="93156"/>
                  </a:lnTo>
                  <a:lnTo>
                    <a:pt x="0" y="136210"/>
                  </a:lnTo>
                  <a:lnTo>
                    <a:pt x="0" y="681034"/>
                  </a:lnTo>
                  <a:lnTo>
                    <a:pt x="6944" y="724088"/>
                  </a:lnTo>
                  <a:lnTo>
                    <a:pt x="26280" y="761479"/>
                  </a:lnTo>
                  <a:lnTo>
                    <a:pt x="55765" y="790964"/>
                  </a:lnTo>
                  <a:lnTo>
                    <a:pt x="93156" y="810300"/>
                  </a:lnTo>
                  <a:lnTo>
                    <a:pt x="136210" y="817244"/>
                  </a:lnTo>
                  <a:lnTo>
                    <a:pt x="2931601" y="817244"/>
                  </a:lnTo>
                  <a:lnTo>
                    <a:pt x="2974655" y="810300"/>
                  </a:lnTo>
                  <a:lnTo>
                    <a:pt x="3012046" y="790964"/>
                  </a:lnTo>
                  <a:lnTo>
                    <a:pt x="3041531" y="761479"/>
                  </a:lnTo>
                  <a:lnTo>
                    <a:pt x="3060867" y="724088"/>
                  </a:lnTo>
                  <a:lnTo>
                    <a:pt x="3067811" y="681034"/>
                  </a:lnTo>
                  <a:lnTo>
                    <a:pt x="3067811" y="136210"/>
                  </a:lnTo>
                  <a:lnTo>
                    <a:pt x="3060867" y="93156"/>
                  </a:lnTo>
                  <a:lnTo>
                    <a:pt x="3041531" y="55765"/>
                  </a:lnTo>
                  <a:lnTo>
                    <a:pt x="3012046" y="26280"/>
                  </a:lnTo>
                  <a:lnTo>
                    <a:pt x="2974655" y="6944"/>
                  </a:lnTo>
                  <a:lnTo>
                    <a:pt x="2931601"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45" name="Google Shape;345;g2d5e7fd7d1d_2_74"/>
            <p:cNvSpPr/>
            <p:nvPr/>
          </p:nvSpPr>
          <p:spPr>
            <a:xfrm>
              <a:off x="7295388" y="4609188"/>
              <a:ext cx="3068320" cy="817245"/>
            </a:xfrm>
            <a:custGeom>
              <a:avLst/>
              <a:gdLst/>
              <a:ahLst/>
              <a:cxnLst/>
              <a:rect l="l" t="t" r="r" b="b"/>
              <a:pathLst>
                <a:path w="3068320" h="817245" extrusionOk="0">
                  <a:moveTo>
                    <a:pt x="0" y="136209"/>
                  </a:moveTo>
                  <a:lnTo>
                    <a:pt x="6944" y="93156"/>
                  </a:lnTo>
                  <a:lnTo>
                    <a:pt x="26280" y="55766"/>
                  </a:lnTo>
                  <a:lnTo>
                    <a:pt x="55765" y="26280"/>
                  </a:lnTo>
                  <a:lnTo>
                    <a:pt x="93156" y="6944"/>
                  </a:lnTo>
                  <a:lnTo>
                    <a:pt x="136209" y="0"/>
                  </a:lnTo>
                  <a:lnTo>
                    <a:pt x="2931602" y="0"/>
                  </a:lnTo>
                  <a:lnTo>
                    <a:pt x="2974655" y="6944"/>
                  </a:lnTo>
                  <a:lnTo>
                    <a:pt x="3012046" y="26280"/>
                  </a:lnTo>
                  <a:lnTo>
                    <a:pt x="3041531" y="55766"/>
                  </a:lnTo>
                  <a:lnTo>
                    <a:pt x="3060867" y="93156"/>
                  </a:lnTo>
                  <a:lnTo>
                    <a:pt x="3067812" y="136209"/>
                  </a:lnTo>
                  <a:lnTo>
                    <a:pt x="3067812" y="681035"/>
                  </a:lnTo>
                  <a:lnTo>
                    <a:pt x="3060867" y="724088"/>
                  </a:lnTo>
                  <a:lnTo>
                    <a:pt x="3041531" y="761478"/>
                  </a:lnTo>
                  <a:lnTo>
                    <a:pt x="3012046" y="790964"/>
                  </a:lnTo>
                  <a:lnTo>
                    <a:pt x="2974655" y="810300"/>
                  </a:lnTo>
                  <a:lnTo>
                    <a:pt x="2931602" y="817245"/>
                  </a:lnTo>
                  <a:lnTo>
                    <a:pt x="136209" y="817245"/>
                  </a:lnTo>
                  <a:lnTo>
                    <a:pt x="93156" y="810300"/>
                  </a:lnTo>
                  <a:lnTo>
                    <a:pt x="55765" y="790964"/>
                  </a:lnTo>
                  <a:lnTo>
                    <a:pt x="26280" y="761478"/>
                  </a:lnTo>
                  <a:lnTo>
                    <a:pt x="6944" y="724088"/>
                  </a:lnTo>
                  <a:lnTo>
                    <a:pt x="0" y="681035"/>
                  </a:lnTo>
                  <a:lnTo>
                    <a:pt x="0" y="136209"/>
                  </a:lnTo>
                  <a:close/>
                </a:path>
              </a:pathLst>
            </a:custGeom>
            <a:noFill/>
            <a:ln w="19050" cap="flat" cmpd="sng">
              <a:solidFill>
                <a:srgbClr val="0B304A"/>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grpSp>
      <p:sp>
        <p:nvSpPr>
          <p:cNvPr id="346" name="Google Shape;346;g2d5e7fd7d1d_2_74"/>
          <p:cNvSpPr txBox="1"/>
          <p:nvPr/>
        </p:nvSpPr>
        <p:spPr>
          <a:xfrm>
            <a:off x="7547640" y="4988424"/>
            <a:ext cx="3629700" cy="968400"/>
          </a:xfrm>
          <a:prstGeom prst="rect">
            <a:avLst/>
          </a:prstGeom>
          <a:noFill/>
          <a:ln>
            <a:noFill/>
          </a:ln>
        </p:spPr>
        <p:txBody>
          <a:bodyPr spcFirstLastPara="1" wrap="square" lIns="0" tIns="16925" rIns="0" bIns="0" anchor="t" anchorCtr="0">
            <a:spAutoFit/>
          </a:bodyPr>
          <a:lstStyle/>
          <a:p>
            <a:pPr marL="12700" marR="0" lvl="0" indent="0" algn="l" rtl="0">
              <a:lnSpc>
                <a:spcPct val="119375"/>
              </a:lnSpc>
              <a:spcBef>
                <a:spcPts val="0"/>
              </a:spcBef>
              <a:spcAft>
                <a:spcPts val="0"/>
              </a:spcAft>
              <a:buClr>
                <a:srgbClr val="000000"/>
              </a:buClr>
              <a:buSzPts val="2000"/>
              <a:buFont typeface="Arial"/>
              <a:buNone/>
            </a:pPr>
            <a:r>
              <a:rPr lang="en-US" sz="1700" b="0" i="0" u="none" strike="noStrike" cap="none">
                <a:solidFill>
                  <a:srgbClr val="000000"/>
                </a:solidFill>
                <a:latin typeface="Calibri"/>
                <a:ea typeface="Calibri"/>
                <a:cs typeface="Calibri"/>
                <a:sym typeface="Calibri"/>
              </a:rPr>
              <a:t>Pregnancy-related conditions</a:t>
            </a:r>
            <a:endParaRPr sz="1700" b="0" i="0" u="none" strike="noStrike" cap="none">
              <a:solidFill>
                <a:srgbClr val="000000"/>
              </a:solidFill>
              <a:latin typeface="Calibri"/>
              <a:ea typeface="Calibri"/>
              <a:cs typeface="Calibri"/>
              <a:sym typeface="Calibri"/>
            </a:endParaRPr>
          </a:p>
          <a:p>
            <a:pPr marL="698500" marR="0" lvl="0" indent="-209550" algn="l" rtl="0">
              <a:lnSpc>
                <a:spcPct val="118437"/>
              </a:lnSpc>
              <a:spcBef>
                <a:spcPts val="0"/>
              </a:spcBef>
              <a:spcAft>
                <a:spcPts val="0"/>
              </a:spcAft>
              <a:buClr>
                <a:srgbClr val="000000"/>
              </a:buClr>
              <a:buSzPts val="1900"/>
              <a:buFont typeface="Calibri"/>
              <a:buChar char="•"/>
            </a:pPr>
            <a:r>
              <a:rPr lang="en-US" sz="1700" b="0" i="0" u="none" strike="noStrike" cap="none">
                <a:solidFill>
                  <a:srgbClr val="000000"/>
                </a:solidFill>
                <a:latin typeface="Calibri"/>
                <a:ea typeface="Calibri"/>
                <a:cs typeface="Calibri"/>
                <a:sym typeface="Calibri"/>
              </a:rPr>
              <a:t>Gestational hypertension</a:t>
            </a:r>
            <a:endParaRPr sz="1700" b="0" i="0" u="none" strike="noStrike" cap="none">
              <a:solidFill>
                <a:srgbClr val="000000"/>
              </a:solidFill>
              <a:latin typeface="Calibri"/>
              <a:ea typeface="Calibri"/>
              <a:cs typeface="Calibri"/>
              <a:sym typeface="Calibri"/>
            </a:endParaRPr>
          </a:p>
          <a:p>
            <a:pPr marL="698500" marR="0" lvl="0" indent="-209550" algn="l" rtl="0">
              <a:lnSpc>
                <a:spcPct val="119375"/>
              </a:lnSpc>
              <a:spcBef>
                <a:spcPts val="0"/>
              </a:spcBef>
              <a:spcAft>
                <a:spcPts val="0"/>
              </a:spcAft>
              <a:buClr>
                <a:srgbClr val="000000"/>
              </a:buClr>
              <a:buSzPts val="1900"/>
              <a:buFont typeface="Calibri"/>
              <a:buChar char="•"/>
            </a:pPr>
            <a:r>
              <a:rPr lang="en-US" sz="1700" b="0" i="0" u="none" strike="noStrike" cap="none">
                <a:solidFill>
                  <a:srgbClr val="000000"/>
                </a:solidFill>
                <a:latin typeface="Calibri"/>
                <a:ea typeface="Calibri"/>
                <a:cs typeface="Calibri"/>
                <a:sym typeface="Calibri"/>
              </a:rPr>
              <a:t>Gestational diabetes</a:t>
            </a:r>
            <a:endParaRPr sz="1700" b="0" i="0" u="none" strike="noStrike" cap="none">
              <a:solidFill>
                <a:srgbClr val="000000"/>
              </a:solidFill>
              <a:latin typeface="Calibri"/>
              <a:ea typeface="Calibri"/>
              <a:cs typeface="Calibri"/>
              <a:sym typeface="Calibri"/>
            </a:endParaRPr>
          </a:p>
        </p:txBody>
      </p:sp>
      <p:sp>
        <p:nvSpPr>
          <p:cNvPr id="347" name="Google Shape;347;g2d5e7fd7d1d_2_74"/>
          <p:cNvSpPr txBox="1">
            <a:spLocks noGrp="1"/>
          </p:cNvSpPr>
          <p:nvPr>
            <p:ph type="sldNum" idx="12"/>
          </p:nvPr>
        </p:nvSpPr>
        <p:spPr>
          <a:xfrm rot="-5400000">
            <a:off x="11716601" y="6382649"/>
            <a:ext cx="566700" cy="3840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Clr>
                <a:schemeClr val="lt1"/>
              </a:buClr>
              <a:buSzPts val="1300"/>
              <a:buFont typeface="Avenir"/>
              <a:buNone/>
            </a:pPr>
            <a:fld id="{00000000-1234-1234-1234-123412341234}" type="slidenum">
              <a:rPr lang="en-US"/>
              <a:t>11</a:t>
            </a:fld>
            <a:endParaRPr/>
          </a:p>
        </p:txBody>
      </p:sp>
      <p:grpSp>
        <p:nvGrpSpPr>
          <p:cNvPr id="348" name="Google Shape;348;g2d5e7fd7d1d_2_74"/>
          <p:cNvGrpSpPr/>
          <p:nvPr/>
        </p:nvGrpSpPr>
        <p:grpSpPr>
          <a:xfrm>
            <a:off x="0" y="-8467"/>
            <a:ext cx="12188824" cy="6866567"/>
            <a:chOff x="0" y="-8467"/>
            <a:chExt cx="12188824" cy="6866567"/>
          </a:xfrm>
        </p:grpSpPr>
        <p:sp>
          <p:nvSpPr>
            <p:cNvPr id="349" name="Google Shape;349;g2d5e7fd7d1d_2_74"/>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863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0" name="Google Shape;350;g2d5e7fd7d1d_2_74"/>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35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1" name="Google Shape;351;g2d5e7fd7d1d_2_74"/>
            <p:cNvSpPr/>
            <p:nvPr/>
          </p:nvSpPr>
          <p:spPr>
            <a:xfrm>
              <a:off x="10371666" y="3589867"/>
              <a:ext cx="1817100" cy="326820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g2d5e7fd7d1d_2_74"/>
            <p:cNvSpPr/>
            <p:nvPr/>
          </p:nvSpPr>
          <p:spPr>
            <a:xfrm>
              <a:off x="0" y="4013200"/>
              <a:ext cx="448800" cy="2844900"/>
            </a:xfrm>
            <a:prstGeom prst="triangle">
              <a:avLst>
                <a:gd name="adj" fmla="val 0"/>
              </a:avLst>
            </a:prstGeom>
            <a:solidFill>
              <a:schemeClr val="accent1">
                <a:alpha val="8353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57"/>
        <p:cNvGrpSpPr/>
        <p:nvPr/>
      </p:nvGrpSpPr>
      <p:grpSpPr>
        <a:xfrm>
          <a:off x="0" y="0"/>
          <a:ext cx="0" cy="0"/>
          <a:chOff x="0" y="0"/>
          <a:chExt cx="0" cy="0"/>
        </a:xfrm>
      </p:grpSpPr>
      <p:sp>
        <p:nvSpPr>
          <p:cNvPr id="358" name="Google Shape;358;g3163408c01e_0_433"/>
          <p:cNvSpPr txBox="1">
            <a:spLocks noGrp="1"/>
          </p:cNvSpPr>
          <p:nvPr>
            <p:ph type="title"/>
          </p:nvPr>
        </p:nvSpPr>
        <p:spPr>
          <a:xfrm>
            <a:off x="165700" y="230617"/>
            <a:ext cx="11627700" cy="16653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Clr>
                <a:srgbClr val="004E84"/>
              </a:buClr>
              <a:buSzPts val="4100"/>
              <a:buFont typeface="Arial Black"/>
              <a:buNone/>
            </a:pPr>
            <a:r>
              <a:rPr lang="en-US" sz="4100"/>
              <a:t>WHAT IS THE NUMBER NEEDED TO TREAT (NNT) FOR MAJOR DEPRESSIVE DISORDER?</a:t>
            </a:r>
            <a:endParaRPr sz="4100"/>
          </a:p>
        </p:txBody>
      </p:sp>
      <p:sp>
        <p:nvSpPr>
          <p:cNvPr id="359" name="Google Shape;359;g3163408c01e_0_433"/>
          <p:cNvSpPr txBox="1">
            <a:spLocks noGrp="1"/>
          </p:cNvSpPr>
          <p:nvPr>
            <p:ph type="sldNum" idx="4294967295"/>
          </p:nvPr>
        </p:nvSpPr>
        <p:spPr>
          <a:xfrm>
            <a:off x="11296611" y="6217623"/>
            <a:ext cx="731700" cy="524700"/>
          </a:xfrm>
          <a:prstGeom prst="rect">
            <a:avLst/>
          </a:prstGeom>
          <a:noFill/>
          <a:ln>
            <a:noFill/>
          </a:ln>
        </p:spPr>
        <p:txBody>
          <a:bodyPr spcFirstLastPara="1" wrap="square" lIns="121900" tIns="121900" rIns="121900" bIns="121900" anchor="ctr" anchorCtr="0">
            <a:norm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12</a:t>
            </a:fld>
            <a:endParaRPr/>
          </a:p>
        </p:txBody>
      </p:sp>
      <p:sp>
        <p:nvSpPr>
          <p:cNvPr id="360" name="Google Shape;360;g3163408c01e_0_433"/>
          <p:cNvSpPr txBox="1"/>
          <p:nvPr/>
        </p:nvSpPr>
        <p:spPr>
          <a:xfrm>
            <a:off x="165700" y="1781409"/>
            <a:ext cx="10236300" cy="5064000"/>
          </a:xfrm>
          <a:prstGeom prst="rect">
            <a:avLst/>
          </a:prstGeom>
          <a:noFill/>
          <a:ln>
            <a:noFill/>
          </a:ln>
        </p:spPr>
        <p:txBody>
          <a:bodyPr spcFirstLastPara="1" wrap="square" lIns="121900" tIns="60925" rIns="121900" bIns="60925" anchor="t" anchorCtr="0">
            <a:spAutoFit/>
          </a:bodyPr>
          <a:lstStyle/>
          <a:p>
            <a:pPr marL="381000" marR="0" lvl="0" indent="-361950" algn="l" rtl="0">
              <a:lnSpc>
                <a:spcPct val="100000"/>
              </a:lnSpc>
              <a:spcBef>
                <a:spcPts val="0"/>
              </a:spcBef>
              <a:spcAft>
                <a:spcPts val="0"/>
              </a:spcAft>
              <a:buClr>
                <a:srgbClr val="181818"/>
              </a:buClr>
              <a:buSzPts val="2700"/>
              <a:buFont typeface="Arial"/>
              <a:buChar char="•"/>
            </a:pPr>
            <a:r>
              <a:rPr lang="en-US" sz="2700" b="0" i="0" u="none" strike="noStrike" cap="none">
                <a:solidFill>
                  <a:srgbClr val="181818"/>
                </a:solidFill>
                <a:latin typeface="Arial"/>
                <a:ea typeface="Arial"/>
                <a:cs typeface="Arial"/>
                <a:sym typeface="Arial"/>
              </a:rPr>
              <a:t>TCAs – 6 to 16 (median 9)</a:t>
            </a:r>
            <a:br>
              <a:rPr lang="en-US" sz="2700" b="0" i="0" u="none" strike="noStrike" cap="none">
                <a:solidFill>
                  <a:schemeClr val="dk1"/>
                </a:solidFill>
                <a:latin typeface="Arial"/>
                <a:ea typeface="Arial"/>
                <a:cs typeface="Arial"/>
                <a:sym typeface="Arial"/>
              </a:rPr>
            </a:br>
            <a:endParaRPr sz="2700" b="0" i="0" u="none" strike="noStrike" cap="none">
              <a:solidFill>
                <a:srgbClr val="181818"/>
              </a:solidFill>
              <a:latin typeface="Arial"/>
              <a:ea typeface="Arial"/>
              <a:cs typeface="Arial"/>
              <a:sym typeface="Arial"/>
            </a:endParaRPr>
          </a:p>
          <a:p>
            <a:pPr marL="381000" marR="0" lvl="0" indent="-361950" algn="l" rtl="0">
              <a:lnSpc>
                <a:spcPct val="100000"/>
              </a:lnSpc>
              <a:spcBef>
                <a:spcPts val="0"/>
              </a:spcBef>
              <a:spcAft>
                <a:spcPts val="0"/>
              </a:spcAft>
              <a:buClr>
                <a:srgbClr val="181818"/>
              </a:buClr>
              <a:buSzPts val="2700"/>
              <a:buFont typeface="Arial"/>
              <a:buChar char="•"/>
            </a:pPr>
            <a:r>
              <a:rPr lang="en-US" sz="2700" b="0" i="0" u="none" strike="noStrike" cap="none">
                <a:solidFill>
                  <a:srgbClr val="181818"/>
                </a:solidFill>
                <a:latin typeface="Arial"/>
                <a:ea typeface="Arial"/>
                <a:cs typeface="Arial"/>
                <a:sym typeface="Arial"/>
              </a:rPr>
              <a:t>SSRI – 7 to 8 (median 8)</a:t>
            </a:r>
            <a:br>
              <a:rPr lang="en-US" sz="2700" b="0" i="0" u="none" strike="noStrike" cap="none">
                <a:solidFill>
                  <a:schemeClr val="dk1"/>
                </a:solidFill>
                <a:latin typeface="Arial"/>
                <a:ea typeface="Arial"/>
                <a:cs typeface="Arial"/>
                <a:sym typeface="Arial"/>
              </a:rPr>
            </a:br>
            <a:endParaRPr sz="2700" b="0" i="0" u="none" strike="noStrike" cap="none">
              <a:solidFill>
                <a:srgbClr val="181818"/>
              </a:solidFill>
              <a:latin typeface="Arial"/>
              <a:ea typeface="Arial"/>
              <a:cs typeface="Arial"/>
              <a:sym typeface="Arial"/>
            </a:endParaRPr>
          </a:p>
          <a:p>
            <a:pPr marL="381000" marR="0" lvl="0" indent="-361950" algn="l" rtl="0">
              <a:lnSpc>
                <a:spcPct val="100000"/>
              </a:lnSpc>
              <a:spcBef>
                <a:spcPts val="0"/>
              </a:spcBef>
              <a:spcAft>
                <a:spcPts val="0"/>
              </a:spcAft>
              <a:buClr>
                <a:srgbClr val="181818"/>
              </a:buClr>
              <a:buSzPts val="2700"/>
              <a:buFont typeface="Arial"/>
              <a:buChar char="•"/>
            </a:pPr>
            <a:r>
              <a:rPr lang="en-US" sz="2700" b="0" i="0" u="none" strike="noStrike" cap="none">
                <a:solidFill>
                  <a:srgbClr val="181818"/>
                </a:solidFill>
                <a:latin typeface="Arial"/>
                <a:ea typeface="Arial"/>
                <a:cs typeface="Arial"/>
                <a:sym typeface="Arial"/>
              </a:rPr>
              <a:t>Psychotherapy – 2.5 ( 3.5 in low </a:t>
            </a:r>
            <a:endParaRPr sz="2700" b="0" i="0" u="none" strike="noStrike" cap="none">
              <a:solidFill>
                <a:srgbClr val="181818"/>
              </a:solidFill>
              <a:latin typeface="Arial"/>
              <a:ea typeface="Arial"/>
              <a:cs typeface="Arial"/>
              <a:sym typeface="Arial"/>
            </a:endParaRPr>
          </a:p>
          <a:p>
            <a:pPr marL="609600" marR="0" lvl="0" indent="0" algn="l" rtl="0">
              <a:lnSpc>
                <a:spcPct val="100000"/>
              </a:lnSpc>
              <a:spcBef>
                <a:spcPts val="0"/>
              </a:spcBef>
              <a:spcAft>
                <a:spcPts val="0"/>
              </a:spcAft>
              <a:buNone/>
            </a:pPr>
            <a:r>
              <a:rPr lang="en-US" sz="2700" b="0" i="0" u="none" strike="noStrike" cap="none">
                <a:solidFill>
                  <a:srgbClr val="181818"/>
                </a:solidFill>
                <a:latin typeface="Arial"/>
                <a:ea typeface="Arial"/>
                <a:cs typeface="Arial"/>
                <a:sym typeface="Arial"/>
              </a:rPr>
              <a:t>risk of bias studies) </a:t>
            </a:r>
            <a:endParaRPr sz="17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900"/>
              <a:buFont typeface="Arial"/>
              <a:buNone/>
            </a:pPr>
            <a:endParaRPr sz="2700" b="0" i="0" u="none" strike="noStrike" cap="none">
              <a:solidFill>
                <a:srgbClr val="181818"/>
              </a:solidFill>
              <a:latin typeface="Arial"/>
              <a:ea typeface="Arial"/>
              <a:cs typeface="Arial"/>
              <a:sym typeface="Arial"/>
            </a:endParaRPr>
          </a:p>
          <a:p>
            <a:pPr marL="381000" marR="0" lvl="0" indent="-361950" algn="l" rtl="0">
              <a:lnSpc>
                <a:spcPct val="100000"/>
              </a:lnSpc>
              <a:spcBef>
                <a:spcPts val="0"/>
              </a:spcBef>
              <a:spcAft>
                <a:spcPts val="0"/>
              </a:spcAft>
              <a:buClr>
                <a:srgbClr val="181818"/>
              </a:buClr>
              <a:buSzPts val="2700"/>
              <a:buFont typeface="Arial"/>
              <a:buChar char="•"/>
            </a:pPr>
            <a:r>
              <a:rPr lang="en-US" sz="2700" b="0" i="0" u="none" strike="noStrike" cap="none">
                <a:solidFill>
                  <a:srgbClr val="181818"/>
                </a:solidFill>
                <a:latin typeface="Arial"/>
                <a:ea typeface="Arial"/>
                <a:cs typeface="Arial"/>
                <a:sym typeface="Arial"/>
              </a:rPr>
              <a:t>Exercise – 2 (2.8 in low-risk </a:t>
            </a:r>
            <a:endParaRPr sz="2700" b="0" i="0" u="none" strike="noStrike" cap="none">
              <a:solidFill>
                <a:srgbClr val="181818"/>
              </a:solidFill>
              <a:latin typeface="Arial"/>
              <a:ea typeface="Arial"/>
              <a:cs typeface="Arial"/>
              <a:sym typeface="Arial"/>
            </a:endParaRPr>
          </a:p>
          <a:p>
            <a:pPr marL="609600" marR="0" lvl="0" indent="0" algn="l" rtl="0">
              <a:lnSpc>
                <a:spcPct val="100000"/>
              </a:lnSpc>
              <a:spcBef>
                <a:spcPts val="0"/>
              </a:spcBef>
              <a:spcAft>
                <a:spcPts val="0"/>
              </a:spcAft>
              <a:buNone/>
            </a:pPr>
            <a:r>
              <a:rPr lang="en-US" sz="2700" b="0" i="0" u="none" strike="noStrike" cap="none">
                <a:solidFill>
                  <a:srgbClr val="181818"/>
                </a:solidFill>
                <a:latin typeface="Arial"/>
                <a:ea typeface="Arial"/>
                <a:cs typeface="Arial"/>
                <a:sym typeface="Arial"/>
              </a:rPr>
              <a:t>bias studies)</a:t>
            </a:r>
            <a:endParaRPr sz="1700" b="0" i="0" u="none" strike="noStrike" cap="none">
              <a:solidFill>
                <a:srgbClr val="000000"/>
              </a:solidFill>
              <a:latin typeface="Arial"/>
              <a:ea typeface="Arial"/>
              <a:cs typeface="Arial"/>
              <a:sym typeface="Arial"/>
            </a:endParaRPr>
          </a:p>
          <a:p>
            <a:pPr marL="990600" marR="0" lvl="1" indent="-361950" algn="l" rtl="0">
              <a:lnSpc>
                <a:spcPct val="100000"/>
              </a:lnSpc>
              <a:spcBef>
                <a:spcPts val="0"/>
              </a:spcBef>
              <a:spcAft>
                <a:spcPts val="0"/>
              </a:spcAft>
              <a:buClr>
                <a:srgbClr val="181818"/>
              </a:buClr>
              <a:buSzPts val="2700"/>
              <a:buFont typeface="Arial"/>
              <a:buChar char="•"/>
            </a:pPr>
            <a:r>
              <a:rPr lang="en-US" sz="2700" b="0" i="0" u="none" strike="noStrike" cap="none">
                <a:solidFill>
                  <a:srgbClr val="181818"/>
                </a:solidFill>
                <a:latin typeface="Arial"/>
                <a:ea typeface="Arial"/>
                <a:cs typeface="Arial"/>
                <a:sym typeface="Arial"/>
              </a:rPr>
              <a:t>MDD only – 1.9</a:t>
            </a:r>
            <a:endParaRPr sz="1700" b="0" i="0" u="none" strike="noStrike" cap="none">
              <a:solidFill>
                <a:srgbClr val="000000"/>
              </a:solidFill>
              <a:latin typeface="Arial"/>
              <a:ea typeface="Arial"/>
              <a:cs typeface="Arial"/>
              <a:sym typeface="Arial"/>
            </a:endParaRPr>
          </a:p>
          <a:p>
            <a:pPr marL="990600" marR="0" lvl="1" indent="-361950" algn="l" rtl="0">
              <a:lnSpc>
                <a:spcPct val="100000"/>
              </a:lnSpc>
              <a:spcBef>
                <a:spcPts val="0"/>
              </a:spcBef>
              <a:spcAft>
                <a:spcPts val="0"/>
              </a:spcAft>
              <a:buClr>
                <a:srgbClr val="181818"/>
              </a:buClr>
              <a:buSzPts val="2700"/>
              <a:buFont typeface="Arial"/>
              <a:buChar char="•"/>
            </a:pPr>
            <a:r>
              <a:rPr lang="en-US" sz="2700" b="0" i="0" u="none" strike="noStrike" cap="none">
                <a:solidFill>
                  <a:srgbClr val="181818"/>
                </a:solidFill>
                <a:latin typeface="Arial"/>
                <a:ea typeface="Arial"/>
                <a:cs typeface="Arial"/>
                <a:sym typeface="Arial"/>
              </a:rPr>
              <a:t>Supervised – 1.6</a:t>
            </a:r>
            <a:endParaRPr sz="17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venir"/>
                <a:ea typeface="Avenir"/>
                <a:cs typeface="Avenir"/>
                <a:sym typeface="Avenir"/>
              </a:rPr>
              <a:t>   </a:t>
            </a:r>
            <a:endParaRPr sz="1900" b="0" i="0" u="none" strike="noStrike" cap="none">
              <a:solidFill>
                <a:srgbClr val="000000"/>
              </a:solidFill>
              <a:latin typeface="Arial"/>
              <a:ea typeface="Arial"/>
              <a:cs typeface="Arial"/>
              <a:sym typeface="Arial"/>
            </a:endParaRPr>
          </a:p>
        </p:txBody>
      </p:sp>
      <p:sp>
        <p:nvSpPr>
          <p:cNvPr id="361" name="Google Shape;361;g3163408c01e_0_433"/>
          <p:cNvSpPr txBox="1"/>
          <p:nvPr/>
        </p:nvSpPr>
        <p:spPr>
          <a:xfrm>
            <a:off x="3651705" y="6382106"/>
            <a:ext cx="5224800" cy="6309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53565A"/>
                </a:solidFill>
                <a:latin typeface="Arial Black"/>
                <a:ea typeface="Arial Black"/>
                <a:cs typeface="Arial Black"/>
                <a:sym typeface="Arial Black"/>
              </a:rPr>
              <a:t>Arroll et al., 2023,</a:t>
            </a:r>
            <a:r>
              <a:rPr lang="en-US" sz="1200" b="1" i="0" u="none" strike="noStrike" cap="none">
                <a:solidFill>
                  <a:srgbClr val="53565A"/>
                </a:solidFill>
                <a:latin typeface="Arial Black"/>
                <a:ea typeface="Arial Black"/>
                <a:cs typeface="Arial Black"/>
                <a:sym typeface="Arial Black"/>
              </a:rPr>
              <a:t> </a:t>
            </a:r>
            <a:r>
              <a:rPr lang="en-US" sz="1200" b="1" i="0" u="none" strike="noStrike" cap="none">
                <a:solidFill>
                  <a:srgbClr val="53565A"/>
                </a:solidFill>
                <a:latin typeface="Avenir"/>
                <a:ea typeface="Avenir"/>
                <a:cs typeface="Avenir"/>
                <a:sym typeface="Avenir"/>
              </a:rPr>
              <a:t>https://doi.org/10.1002/wps.21057</a:t>
            </a:r>
            <a:endParaRPr sz="1200" b="1" i="0" u="none" strike="noStrike" cap="none">
              <a:solidFill>
                <a:schemeClr val="dk1"/>
              </a:solidFill>
              <a:latin typeface="Arial Black"/>
              <a:ea typeface="Arial Black"/>
              <a:cs typeface="Arial Black"/>
              <a:sym typeface="Arial Black"/>
            </a:endParaRPr>
          </a:p>
          <a:p>
            <a:pPr marL="0" marR="0" lvl="0" indent="0" algn="l" rtl="0">
              <a:lnSpc>
                <a:spcPct val="100000"/>
              </a:lnSpc>
              <a:spcBef>
                <a:spcPts val="0"/>
              </a:spcBef>
              <a:spcAft>
                <a:spcPts val="0"/>
              </a:spcAft>
              <a:buClr>
                <a:schemeClr val="dk1"/>
              </a:buClr>
              <a:buSzPts val="1300"/>
              <a:buFont typeface="Avenir"/>
              <a:buNone/>
            </a:pPr>
            <a:endParaRPr sz="1300" b="0" i="0" u="none" strike="noStrike" cap="none">
              <a:solidFill>
                <a:schemeClr val="dk1"/>
              </a:solidFill>
              <a:latin typeface="Avenir"/>
              <a:ea typeface="Avenir"/>
              <a:cs typeface="Avenir"/>
              <a:sym typeface="Avenir"/>
            </a:endParaRPr>
          </a:p>
        </p:txBody>
      </p:sp>
      <p:sp>
        <p:nvSpPr>
          <p:cNvPr id="362" name="Google Shape;362;g3163408c01e_0_433"/>
          <p:cNvSpPr txBox="1"/>
          <p:nvPr/>
        </p:nvSpPr>
        <p:spPr>
          <a:xfrm rot="-5400000">
            <a:off x="11702058" y="6382647"/>
            <a:ext cx="566700" cy="384000"/>
          </a:xfrm>
          <a:prstGeom prst="rect">
            <a:avLst/>
          </a:prstGeom>
          <a:noFill/>
          <a:ln>
            <a:noFill/>
          </a:ln>
        </p:spPr>
        <p:txBody>
          <a:bodyPr spcFirstLastPara="1" wrap="square" lIns="121900" tIns="60925" rIns="121900" bIns="60925" anchor="ctr"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chemeClr val="lt1"/>
                </a:solidFill>
                <a:latin typeface="Avenir"/>
                <a:ea typeface="Avenir"/>
                <a:cs typeface="Avenir"/>
                <a:sym typeface="Avenir"/>
              </a:rPr>
              <a:t>12</a:t>
            </a:fld>
            <a:endParaRPr sz="1400" b="0" i="0" u="none" strike="noStrike" cap="none">
              <a:solidFill>
                <a:schemeClr val="lt1"/>
              </a:solidFill>
              <a:latin typeface="Avenir"/>
              <a:ea typeface="Avenir"/>
              <a:cs typeface="Avenir"/>
              <a:sym typeface="Avenir"/>
            </a:endParaRPr>
          </a:p>
        </p:txBody>
      </p:sp>
      <p:grpSp>
        <p:nvGrpSpPr>
          <p:cNvPr id="363" name="Google Shape;363;g3163408c01e_0_433"/>
          <p:cNvGrpSpPr/>
          <p:nvPr/>
        </p:nvGrpSpPr>
        <p:grpSpPr>
          <a:xfrm>
            <a:off x="0" y="-8467"/>
            <a:ext cx="12192133" cy="6866580"/>
            <a:chOff x="0" y="-8467"/>
            <a:chExt cx="12192133" cy="6866580"/>
          </a:xfrm>
        </p:grpSpPr>
        <p:cxnSp>
          <p:nvCxnSpPr>
            <p:cNvPr id="364" name="Google Shape;364;g3163408c01e_0_433"/>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365" name="Google Shape;365;g3163408c01e_0_433"/>
            <p:cNvCxnSpPr/>
            <p:nvPr/>
          </p:nvCxnSpPr>
          <p:spPr>
            <a:xfrm flipH="1">
              <a:off x="7425125" y="3681413"/>
              <a:ext cx="4763700" cy="3176700"/>
            </a:xfrm>
            <a:prstGeom prst="straightConnector1">
              <a:avLst/>
            </a:prstGeom>
            <a:noFill/>
            <a:ln w="9525" cap="flat" cmpd="sng">
              <a:solidFill>
                <a:srgbClr val="D8D8D8"/>
              </a:solidFill>
              <a:prstDash val="solid"/>
              <a:round/>
              <a:headEnd type="none" w="sm" len="sm"/>
              <a:tailEnd type="none" w="sm" len="sm"/>
            </a:ln>
          </p:spPr>
        </p:cxnSp>
        <p:sp>
          <p:nvSpPr>
            <p:cNvPr id="366" name="Google Shape;366;g3163408c01e_0_433"/>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7" name="Google Shape;367;g3163408c01e_0_433"/>
            <p:cNvSpPr/>
            <p:nvPr/>
          </p:nvSpPr>
          <p:spPr>
            <a:xfrm>
              <a:off x="8932333" y="3048000"/>
              <a:ext cx="3259800" cy="3810000"/>
            </a:xfrm>
            <a:prstGeom prst="triangle">
              <a:avLst>
                <a:gd name="adj" fmla="val 100000"/>
              </a:avLst>
            </a:prstGeom>
            <a:solidFill>
              <a:schemeClr val="accent2">
                <a:alpha val="7059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g3163408c01e_0_433"/>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863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9" name="Google Shape;369;g3163408c01e_0_433"/>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35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0" name="Google Shape;370;g3163408c01e_0_433"/>
            <p:cNvSpPr/>
            <p:nvPr/>
          </p:nvSpPr>
          <p:spPr>
            <a:xfrm>
              <a:off x="10371666" y="3589867"/>
              <a:ext cx="1817100" cy="326820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g3163408c01e_0_433"/>
            <p:cNvSpPr/>
            <p:nvPr/>
          </p:nvSpPr>
          <p:spPr>
            <a:xfrm>
              <a:off x="0" y="4013200"/>
              <a:ext cx="448800" cy="2844900"/>
            </a:xfrm>
            <a:prstGeom prst="triangle">
              <a:avLst>
                <a:gd name="adj" fmla="val 0"/>
              </a:avLst>
            </a:prstGeom>
            <a:solidFill>
              <a:schemeClr val="accent1">
                <a:alpha val="8353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72" name="Google Shape;372;g3163408c01e_0_433"/>
          <p:cNvPicPr preferRelativeResize="0"/>
          <p:nvPr/>
        </p:nvPicPr>
        <p:blipFill>
          <a:blip r:embed="rId3">
            <a:alphaModFix/>
          </a:blip>
          <a:stretch>
            <a:fillRect/>
          </a:stretch>
        </p:blipFill>
        <p:spPr>
          <a:xfrm>
            <a:off x="5682877" y="1943683"/>
            <a:ext cx="5997250" cy="3337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76"/>
        <p:cNvGrpSpPr/>
        <p:nvPr/>
      </p:nvGrpSpPr>
      <p:grpSpPr>
        <a:xfrm>
          <a:off x="0" y="0"/>
          <a:ext cx="0" cy="0"/>
          <a:chOff x="0" y="0"/>
          <a:chExt cx="0" cy="0"/>
        </a:xfrm>
      </p:grpSpPr>
      <p:sp>
        <p:nvSpPr>
          <p:cNvPr id="377" name="Google Shape;377;g3163408c01e_0_477"/>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nvGrpSpPr>
          <p:cNvPr id="378" name="Google Shape;378;g3163408c01e_0_477"/>
          <p:cNvGrpSpPr/>
          <p:nvPr/>
        </p:nvGrpSpPr>
        <p:grpSpPr>
          <a:xfrm>
            <a:off x="0" y="-8467"/>
            <a:ext cx="12192133" cy="6866580"/>
            <a:chOff x="0" y="-8467"/>
            <a:chExt cx="12192133" cy="6866580"/>
          </a:xfrm>
        </p:grpSpPr>
        <p:cxnSp>
          <p:nvCxnSpPr>
            <p:cNvPr id="379" name="Google Shape;379;g3163408c01e_0_477"/>
            <p:cNvCxnSpPr/>
            <p:nvPr/>
          </p:nvCxnSpPr>
          <p:spPr>
            <a:xfrm>
              <a:off x="9371012" y="0"/>
              <a:ext cx="1219200" cy="6858000"/>
            </a:xfrm>
            <a:prstGeom prst="straightConnector1">
              <a:avLst/>
            </a:prstGeom>
            <a:noFill/>
            <a:ln w="9525" cap="flat" cmpd="sng">
              <a:solidFill>
                <a:srgbClr val="FFFFFF"/>
              </a:solidFill>
              <a:prstDash val="solid"/>
              <a:round/>
              <a:headEnd type="none" w="sm" len="sm"/>
              <a:tailEnd type="none" w="sm" len="sm"/>
            </a:ln>
          </p:spPr>
        </p:cxnSp>
        <p:cxnSp>
          <p:nvCxnSpPr>
            <p:cNvPr id="380" name="Google Shape;380;g3163408c01e_0_477"/>
            <p:cNvCxnSpPr/>
            <p:nvPr/>
          </p:nvCxnSpPr>
          <p:spPr>
            <a:xfrm flipH="1">
              <a:off x="7425125" y="3681413"/>
              <a:ext cx="4763700" cy="3176700"/>
            </a:xfrm>
            <a:prstGeom prst="straightConnector1">
              <a:avLst/>
            </a:prstGeom>
            <a:noFill/>
            <a:ln w="9525" cap="flat" cmpd="sng">
              <a:solidFill>
                <a:srgbClr val="FFFFFF"/>
              </a:solidFill>
              <a:prstDash val="solid"/>
              <a:round/>
              <a:headEnd type="none" w="sm" len="sm"/>
              <a:tailEnd type="none" w="sm" len="sm"/>
            </a:ln>
          </p:spPr>
        </p:cxnSp>
        <p:sp>
          <p:nvSpPr>
            <p:cNvPr id="381" name="Google Shape;381;g3163408c01e_0_477"/>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2" name="Google Shape;382;g3163408c01e_0_477"/>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3" name="Google Shape;383;g3163408c01e_0_477"/>
            <p:cNvSpPr/>
            <p:nvPr/>
          </p:nvSpPr>
          <p:spPr>
            <a:xfrm>
              <a:off x="8932333" y="3048000"/>
              <a:ext cx="3259800" cy="3810000"/>
            </a:xfrm>
            <a:prstGeom prst="triangle">
              <a:avLst>
                <a:gd name="adj" fmla="val 100000"/>
              </a:avLst>
            </a:prstGeom>
            <a:solidFill>
              <a:schemeClr val="accent2">
                <a:alpha val="7059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g3163408c01e_0_477"/>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863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5" name="Google Shape;385;g3163408c01e_0_477"/>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863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6" name="Google Shape;386;g3163408c01e_0_477"/>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35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7" name="Google Shape;387;g3163408c01e_0_477"/>
            <p:cNvSpPr/>
            <p:nvPr/>
          </p:nvSpPr>
          <p:spPr>
            <a:xfrm>
              <a:off x="10371666" y="3589867"/>
              <a:ext cx="1817100" cy="326820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g3163408c01e_0_477"/>
            <p:cNvSpPr/>
            <p:nvPr/>
          </p:nvSpPr>
          <p:spPr>
            <a:xfrm>
              <a:off x="0" y="4013200"/>
              <a:ext cx="448800" cy="2844900"/>
            </a:xfrm>
            <a:prstGeom prst="triangle">
              <a:avLst>
                <a:gd name="adj" fmla="val 0"/>
              </a:avLst>
            </a:prstGeom>
            <a:solidFill>
              <a:schemeClr val="accent1">
                <a:alpha val="8353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9" name="Google Shape;389;g3163408c01e_0_477"/>
          <p:cNvSpPr/>
          <p:nvPr/>
        </p:nvSpPr>
        <p:spPr>
          <a:xfrm>
            <a:off x="247850" y="256050"/>
            <a:ext cx="11699400" cy="6343500"/>
          </a:xfrm>
          <a:prstGeom prst="rect">
            <a:avLst/>
          </a:prstGeom>
          <a:solidFill>
            <a:srgbClr val="FFFFFF"/>
          </a:solidFill>
          <a:ln>
            <a:noFill/>
          </a:ln>
          <a:effectLst>
            <a:outerShdw blurRad="63500" dist="17780" dir="5400000" algn="t" rotWithShape="0">
              <a:srgbClr val="000000">
                <a:alpha val="4157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pic>
        <p:nvPicPr>
          <p:cNvPr id="390" name="Google Shape;390;g3163408c01e_0_477"/>
          <p:cNvPicPr preferRelativeResize="0"/>
          <p:nvPr/>
        </p:nvPicPr>
        <p:blipFill rotWithShape="1">
          <a:blip r:embed="rId3">
            <a:alphaModFix/>
          </a:blip>
          <a:srcRect/>
          <a:stretch/>
        </p:blipFill>
        <p:spPr>
          <a:xfrm>
            <a:off x="535800" y="445525"/>
            <a:ext cx="5930075" cy="1976700"/>
          </a:xfrm>
          <a:prstGeom prst="rect">
            <a:avLst/>
          </a:prstGeom>
          <a:noFill/>
          <a:ln>
            <a:noFill/>
          </a:ln>
        </p:spPr>
      </p:pic>
      <p:pic>
        <p:nvPicPr>
          <p:cNvPr id="391" name="Google Shape;391;g3163408c01e_0_477"/>
          <p:cNvPicPr preferRelativeResize="0"/>
          <p:nvPr/>
        </p:nvPicPr>
        <p:blipFill rotWithShape="1">
          <a:blip r:embed="rId4">
            <a:alphaModFix/>
          </a:blip>
          <a:srcRect t="26895"/>
          <a:stretch/>
        </p:blipFill>
        <p:spPr>
          <a:xfrm>
            <a:off x="6731075" y="360326"/>
            <a:ext cx="5062326" cy="3688476"/>
          </a:xfrm>
          <a:prstGeom prst="rect">
            <a:avLst/>
          </a:prstGeom>
          <a:noFill/>
          <a:ln>
            <a:noFill/>
          </a:ln>
        </p:spPr>
      </p:pic>
      <p:sp>
        <p:nvSpPr>
          <p:cNvPr id="392" name="Google Shape;392;g3163408c01e_0_477"/>
          <p:cNvSpPr txBox="1"/>
          <p:nvPr/>
        </p:nvSpPr>
        <p:spPr>
          <a:xfrm>
            <a:off x="670643" y="2556864"/>
            <a:ext cx="5660400" cy="3936300"/>
          </a:xfrm>
          <a:prstGeom prst="rect">
            <a:avLst/>
          </a:prstGeom>
          <a:noFill/>
          <a:ln w="19050" cap="flat" cmpd="sng">
            <a:solidFill>
              <a:schemeClr val="accent4"/>
            </a:solidFill>
            <a:prstDash val="solid"/>
            <a:round/>
            <a:headEnd type="none" w="sm" len="sm"/>
            <a:tailEnd type="none" w="sm" len="sm"/>
          </a:ln>
        </p:spPr>
        <p:txBody>
          <a:bodyPr spcFirstLastPara="1" wrap="square" lIns="121900" tIns="121900" rIns="121900" bIns="121900" anchor="t" anchorCtr="0">
            <a:noAutofit/>
          </a:bodyPr>
          <a:lstStyle/>
          <a:p>
            <a:pPr marL="609600" marR="0" lvl="0" indent="-425450" algn="l" rtl="0">
              <a:lnSpc>
                <a:spcPct val="100000"/>
              </a:lnSpc>
              <a:spcBef>
                <a:spcPts val="0"/>
              </a:spcBef>
              <a:spcAft>
                <a:spcPts val="0"/>
              </a:spcAft>
              <a:buClr>
                <a:srgbClr val="181818"/>
              </a:buClr>
              <a:buSzPts val="1900"/>
              <a:buFont typeface="Arial"/>
              <a:buChar char="●"/>
            </a:pPr>
            <a:r>
              <a:rPr lang="en-US" sz="2400" b="0" i="0" u="none" strike="noStrike" cap="none">
                <a:solidFill>
                  <a:srgbClr val="181818"/>
                </a:solidFill>
                <a:latin typeface="Arial"/>
                <a:ea typeface="Arial"/>
                <a:cs typeface="Arial"/>
                <a:sym typeface="Arial"/>
              </a:rPr>
              <a:t>15 patients with bipolar disorder</a:t>
            </a:r>
            <a:endParaRPr sz="2400" b="0" i="0" u="none" strike="noStrike" cap="none">
              <a:solidFill>
                <a:srgbClr val="181818"/>
              </a:solidFill>
              <a:latin typeface="Arial"/>
              <a:ea typeface="Arial"/>
              <a:cs typeface="Arial"/>
              <a:sym typeface="Arial"/>
            </a:endParaRPr>
          </a:p>
          <a:p>
            <a:pPr marL="609600" marR="0" lvl="0" indent="-425450" algn="l" rtl="0">
              <a:lnSpc>
                <a:spcPct val="100000"/>
              </a:lnSpc>
              <a:spcBef>
                <a:spcPts val="0"/>
              </a:spcBef>
              <a:spcAft>
                <a:spcPts val="0"/>
              </a:spcAft>
              <a:buClr>
                <a:srgbClr val="181818"/>
              </a:buClr>
              <a:buSzPts val="1900"/>
              <a:buFont typeface="Arial"/>
              <a:buChar char="●"/>
            </a:pPr>
            <a:r>
              <a:rPr lang="en-US" sz="2400" b="0" i="0" u="none" strike="noStrike" cap="none">
                <a:solidFill>
                  <a:srgbClr val="181818"/>
                </a:solidFill>
                <a:latin typeface="Arial"/>
                <a:ea typeface="Arial"/>
                <a:cs typeface="Arial"/>
                <a:sym typeface="Arial"/>
              </a:rPr>
              <a:t>Showing physical activity beneficial for treating depressive symptoms</a:t>
            </a:r>
            <a:endParaRPr sz="2400" b="0" i="0" u="none" strike="noStrike" cap="none">
              <a:solidFill>
                <a:srgbClr val="181818"/>
              </a:solidFill>
              <a:latin typeface="Arial"/>
              <a:ea typeface="Arial"/>
              <a:cs typeface="Arial"/>
              <a:sym typeface="Arial"/>
            </a:endParaRPr>
          </a:p>
          <a:p>
            <a:pPr marL="1219200" marR="0" lvl="1" indent="-425450" algn="l" rtl="0">
              <a:lnSpc>
                <a:spcPct val="100000"/>
              </a:lnSpc>
              <a:spcBef>
                <a:spcPts val="0"/>
              </a:spcBef>
              <a:spcAft>
                <a:spcPts val="0"/>
              </a:spcAft>
              <a:buClr>
                <a:srgbClr val="181818"/>
              </a:buClr>
              <a:buSzPts val="1900"/>
              <a:buFont typeface="Arial"/>
              <a:buChar char="○"/>
            </a:pPr>
            <a:r>
              <a:rPr lang="en-US" sz="2400" b="0" i="0" u="none" strike="noStrike" cap="none">
                <a:solidFill>
                  <a:srgbClr val="181818"/>
                </a:solidFill>
                <a:latin typeface="Arial"/>
                <a:ea typeface="Arial"/>
                <a:cs typeface="Arial"/>
                <a:sym typeface="Arial"/>
              </a:rPr>
              <a:t>Montgomery Asberg Depression Rating Scale decreased by more than </a:t>
            </a:r>
            <a:r>
              <a:rPr lang="en-US" sz="2400" b="1" i="0" u="none" strike="noStrike" cap="none">
                <a:solidFill>
                  <a:schemeClr val="accent4"/>
                </a:solidFill>
                <a:latin typeface="Arial"/>
                <a:ea typeface="Arial"/>
                <a:cs typeface="Arial"/>
                <a:sym typeface="Arial"/>
              </a:rPr>
              <a:t>50% at week 12</a:t>
            </a:r>
            <a:endParaRPr sz="2400" b="1" i="0" u="none" strike="noStrike" cap="none">
              <a:solidFill>
                <a:schemeClr val="accent4"/>
              </a:solidFill>
              <a:latin typeface="Arial"/>
              <a:ea typeface="Arial"/>
              <a:cs typeface="Arial"/>
              <a:sym typeface="Arial"/>
            </a:endParaRPr>
          </a:p>
          <a:p>
            <a:pPr marL="1219200" marR="0" lvl="1" indent="-425450" algn="l" rtl="0">
              <a:lnSpc>
                <a:spcPct val="100000"/>
              </a:lnSpc>
              <a:spcBef>
                <a:spcPts val="0"/>
              </a:spcBef>
              <a:spcAft>
                <a:spcPts val="0"/>
              </a:spcAft>
              <a:buClr>
                <a:srgbClr val="181818"/>
              </a:buClr>
              <a:buSzPts val="1900"/>
              <a:buFont typeface="Arial"/>
              <a:buChar char="○"/>
            </a:pPr>
            <a:r>
              <a:rPr lang="en-US" sz="2400" b="1" i="0" u="none" strike="noStrike" cap="none">
                <a:solidFill>
                  <a:schemeClr val="accent4"/>
                </a:solidFill>
                <a:latin typeface="Arial"/>
                <a:ea typeface="Arial"/>
                <a:cs typeface="Arial"/>
                <a:sym typeface="Arial"/>
              </a:rPr>
              <a:t>82% of patients</a:t>
            </a:r>
            <a:r>
              <a:rPr lang="en-US" sz="2400" b="0" i="0" u="none" strike="noStrike" cap="none">
                <a:solidFill>
                  <a:srgbClr val="181818"/>
                </a:solidFill>
                <a:latin typeface="Arial"/>
                <a:ea typeface="Arial"/>
                <a:cs typeface="Arial"/>
                <a:sym typeface="Arial"/>
              </a:rPr>
              <a:t> experienced a reduction in depressive symptoms</a:t>
            </a:r>
            <a:endParaRPr sz="2400" b="0" i="0" u="none" strike="noStrike" cap="none">
              <a:solidFill>
                <a:srgbClr val="181818"/>
              </a:solidFill>
              <a:latin typeface="Arial"/>
              <a:ea typeface="Arial"/>
              <a:cs typeface="Arial"/>
              <a:sym typeface="Arial"/>
            </a:endParaRPr>
          </a:p>
        </p:txBody>
      </p:sp>
      <p:sp>
        <p:nvSpPr>
          <p:cNvPr id="393" name="Google Shape;393;g3163408c01e_0_477"/>
          <p:cNvSpPr txBox="1"/>
          <p:nvPr/>
        </p:nvSpPr>
        <p:spPr>
          <a:xfrm>
            <a:off x="6569448" y="4048790"/>
            <a:ext cx="5385600" cy="6465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Avenir"/>
                <a:ea typeface="Avenir"/>
                <a:cs typeface="Avenir"/>
                <a:sym typeface="Avenir"/>
              </a:rPr>
              <a:t>Lafer et al., 2023; </a:t>
            </a:r>
            <a:r>
              <a:rPr lang="en-US" sz="1300" b="0" i="0" u="sng" strike="noStrike" cap="none">
                <a:solidFill>
                  <a:schemeClr val="dk1"/>
                </a:solidFill>
                <a:latin typeface="Avenir"/>
                <a:ea typeface="Avenir"/>
                <a:cs typeface="Avenir"/>
                <a:sym typeface="Avenir"/>
                <a:hlinkClick r:id="rId5">
                  <a:extLst>
                    <a:ext uri="{A12FA001-AC4F-418D-AE19-62706E023703}">
                      <ahyp:hlinkClr xmlns:ahyp="http://schemas.microsoft.com/office/drawing/2018/hyperlinkcolor" val="tx"/>
                    </a:ext>
                  </a:extLst>
                </a:hlinkClick>
              </a:rPr>
              <a:t>https://pubmed.ncbi.nlm.nih.gov/37085592/</a:t>
            </a:r>
            <a:endParaRPr sz="13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chemeClr val="dk1"/>
              </a:buClr>
              <a:buSzPts val="1300"/>
              <a:buFont typeface="Avenir"/>
              <a:buNone/>
            </a:pPr>
            <a:endParaRPr sz="1300" b="0" i="0" u="none" strike="noStrike" cap="none">
              <a:solidFill>
                <a:schemeClr val="dk1"/>
              </a:solidFill>
              <a:latin typeface="Avenir"/>
              <a:ea typeface="Avenir"/>
              <a:cs typeface="Avenir"/>
              <a:sym typeface="Avenir"/>
            </a:endParaRPr>
          </a:p>
        </p:txBody>
      </p:sp>
      <p:sp>
        <p:nvSpPr>
          <p:cNvPr id="394" name="Google Shape;394;g3163408c01e_0_477"/>
          <p:cNvSpPr txBox="1"/>
          <p:nvPr/>
        </p:nvSpPr>
        <p:spPr>
          <a:xfrm rot="-5400000">
            <a:off x="11702058" y="6382647"/>
            <a:ext cx="566700" cy="384000"/>
          </a:xfrm>
          <a:prstGeom prst="rect">
            <a:avLst/>
          </a:prstGeom>
          <a:noFill/>
          <a:ln>
            <a:noFill/>
          </a:ln>
        </p:spPr>
        <p:txBody>
          <a:bodyPr spcFirstLastPara="1" wrap="square" lIns="121900" tIns="60925" rIns="121900" bIns="60925" anchor="ctr"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chemeClr val="lt1"/>
                </a:solidFill>
                <a:latin typeface="Avenir"/>
                <a:ea typeface="Avenir"/>
                <a:cs typeface="Avenir"/>
                <a:sym typeface="Avenir"/>
              </a:rPr>
              <a:t>13</a:t>
            </a:fld>
            <a:endParaRPr sz="1400" b="0" i="0" u="none" strike="noStrike" cap="none">
              <a:solidFill>
                <a:schemeClr val="lt1"/>
              </a:solidFill>
              <a:latin typeface="Avenir"/>
              <a:ea typeface="Avenir"/>
              <a:cs typeface="Avenir"/>
              <a:sym typeface="Avenir"/>
            </a:endParaRPr>
          </a:p>
        </p:txBody>
      </p:sp>
      <p:pic>
        <p:nvPicPr>
          <p:cNvPr id="395" name="Google Shape;395;g3163408c01e_0_477"/>
          <p:cNvPicPr preferRelativeResize="0"/>
          <p:nvPr/>
        </p:nvPicPr>
        <p:blipFill>
          <a:blip r:embed="rId6">
            <a:alphaModFix/>
          </a:blip>
          <a:stretch>
            <a:fillRect/>
          </a:stretch>
        </p:blipFill>
        <p:spPr>
          <a:xfrm>
            <a:off x="7779350" y="4516475"/>
            <a:ext cx="2965780" cy="19767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99"/>
        <p:cNvGrpSpPr/>
        <p:nvPr/>
      </p:nvGrpSpPr>
      <p:grpSpPr>
        <a:xfrm>
          <a:off x="0" y="0"/>
          <a:ext cx="0" cy="0"/>
          <a:chOff x="0" y="0"/>
          <a:chExt cx="0" cy="0"/>
        </a:xfrm>
      </p:grpSpPr>
      <p:sp>
        <p:nvSpPr>
          <p:cNvPr id="400" name="Google Shape;400;g2d5e7fd7d1d_1_520"/>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nvGrpSpPr>
          <p:cNvPr id="401" name="Google Shape;401;g2d5e7fd7d1d_1_520"/>
          <p:cNvGrpSpPr/>
          <p:nvPr/>
        </p:nvGrpSpPr>
        <p:grpSpPr>
          <a:xfrm>
            <a:off x="0" y="-8467"/>
            <a:ext cx="12192133" cy="6866580"/>
            <a:chOff x="0" y="-8467"/>
            <a:chExt cx="12192133" cy="6866580"/>
          </a:xfrm>
        </p:grpSpPr>
        <p:cxnSp>
          <p:nvCxnSpPr>
            <p:cNvPr id="402" name="Google Shape;402;g2d5e7fd7d1d_1_520"/>
            <p:cNvCxnSpPr/>
            <p:nvPr/>
          </p:nvCxnSpPr>
          <p:spPr>
            <a:xfrm>
              <a:off x="9371012" y="0"/>
              <a:ext cx="1219200" cy="6858000"/>
            </a:xfrm>
            <a:prstGeom prst="straightConnector1">
              <a:avLst/>
            </a:prstGeom>
            <a:noFill/>
            <a:ln w="9525" cap="flat" cmpd="sng">
              <a:solidFill>
                <a:srgbClr val="FFFFFF"/>
              </a:solidFill>
              <a:prstDash val="solid"/>
              <a:round/>
              <a:headEnd type="none" w="sm" len="sm"/>
              <a:tailEnd type="none" w="sm" len="sm"/>
            </a:ln>
          </p:spPr>
        </p:cxnSp>
        <p:cxnSp>
          <p:nvCxnSpPr>
            <p:cNvPr id="403" name="Google Shape;403;g2d5e7fd7d1d_1_520"/>
            <p:cNvCxnSpPr/>
            <p:nvPr/>
          </p:nvCxnSpPr>
          <p:spPr>
            <a:xfrm flipH="1">
              <a:off x="7425125" y="3681413"/>
              <a:ext cx="4763700" cy="3176700"/>
            </a:xfrm>
            <a:prstGeom prst="straightConnector1">
              <a:avLst/>
            </a:prstGeom>
            <a:noFill/>
            <a:ln w="9525" cap="flat" cmpd="sng">
              <a:solidFill>
                <a:srgbClr val="FFFFFF"/>
              </a:solidFill>
              <a:prstDash val="solid"/>
              <a:round/>
              <a:headEnd type="none" w="sm" len="sm"/>
              <a:tailEnd type="none" w="sm" len="sm"/>
            </a:ln>
          </p:spPr>
        </p:cxnSp>
        <p:sp>
          <p:nvSpPr>
            <p:cNvPr id="404" name="Google Shape;404;g2d5e7fd7d1d_1_520"/>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5" name="Google Shape;405;g2d5e7fd7d1d_1_520"/>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6" name="Google Shape;406;g2d5e7fd7d1d_1_520"/>
            <p:cNvSpPr/>
            <p:nvPr/>
          </p:nvSpPr>
          <p:spPr>
            <a:xfrm>
              <a:off x="8932333" y="3048000"/>
              <a:ext cx="3259800" cy="3810000"/>
            </a:xfrm>
            <a:prstGeom prst="triangle">
              <a:avLst>
                <a:gd name="adj" fmla="val 100000"/>
              </a:avLst>
            </a:prstGeom>
            <a:solidFill>
              <a:schemeClr val="accent2">
                <a:alpha val="7059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g2d5e7fd7d1d_1_520"/>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863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8" name="Google Shape;408;g2d5e7fd7d1d_1_520"/>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863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9" name="Google Shape;409;g2d5e7fd7d1d_1_520"/>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35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0" name="Google Shape;410;g2d5e7fd7d1d_1_520"/>
            <p:cNvSpPr/>
            <p:nvPr/>
          </p:nvSpPr>
          <p:spPr>
            <a:xfrm>
              <a:off x="10371666" y="3589867"/>
              <a:ext cx="1817100" cy="326820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g2d5e7fd7d1d_1_520"/>
            <p:cNvSpPr/>
            <p:nvPr/>
          </p:nvSpPr>
          <p:spPr>
            <a:xfrm>
              <a:off x="0" y="4013200"/>
              <a:ext cx="448800" cy="2844900"/>
            </a:xfrm>
            <a:prstGeom prst="triangle">
              <a:avLst>
                <a:gd name="adj" fmla="val 0"/>
              </a:avLst>
            </a:prstGeom>
            <a:solidFill>
              <a:schemeClr val="accent1">
                <a:alpha val="8353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12" name="Google Shape;412;g2d5e7fd7d1d_1_520"/>
          <p:cNvSpPr/>
          <p:nvPr/>
        </p:nvSpPr>
        <p:spPr>
          <a:xfrm>
            <a:off x="247850" y="256050"/>
            <a:ext cx="11699400" cy="6343500"/>
          </a:xfrm>
          <a:prstGeom prst="rect">
            <a:avLst/>
          </a:prstGeom>
          <a:solidFill>
            <a:srgbClr val="FFFFFF"/>
          </a:solidFill>
          <a:ln>
            <a:noFill/>
          </a:ln>
          <a:effectLst>
            <a:outerShdw blurRad="63500" dist="17780" dir="5400000" algn="t" rotWithShape="0">
              <a:srgbClr val="000000">
                <a:alpha val="4157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413" name="Google Shape;413;g2d5e7fd7d1d_1_520"/>
          <p:cNvSpPr txBox="1"/>
          <p:nvPr/>
        </p:nvSpPr>
        <p:spPr>
          <a:xfrm rot="-5400000">
            <a:off x="11702058" y="6382647"/>
            <a:ext cx="566700" cy="384000"/>
          </a:xfrm>
          <a:prstGeom prst="rect">
            <a:avLst/>
          </a:prstGeom>
          <a:noFill/>
          <a:ln>
            <a:noFill/>
          </a:ln>
        </p:spPr>
        <p:txBody>
          <a:bodyPr spcFirstLastPara="1" wrap="square" lIns="121900" tIns="60925" rIns="121900" bIns="60925" anchor="ctr"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chemeClr val="lt1"/>
                </a:solidFill>
                <a:latin typeface="Avenir"/>
                <a:ea typeface="Avenir"/>
                <a:cs typeface="Avenir"/>
                <a:sym typeface="Avenir"/>
              </a:rPr>
              <a:t>14</a:t>
            </a:fld>
            <a:endParaRPr sz="1400" b="0" i="0" u="none" strike="noStrike" cap="none">
              <a:solidFill>
                <a:schemeClr val="lt1"/>
              </a:solidFill>
              <a:latin typeface="Avenir"/>
              <a:ea typeface="Avenir"/>
              <a:cs typeface="Avenir"/>
              <a:sym typeface="Avenir"/>
            </a:endParaRPr>
          </a:p>
        </p:txBody>
      </p:sp>
      <p:sp>
        <p:nvSpPr>
          <p:cNvPr id="414" name="Google Shape;414;g2d5e7fd7d1d_1_520"/>
          <p:cNvSpPr txBox="1">
            <a:spLocks noGrp="1"/>
          </p:cNvSpPr>
          <p:nvPr>
            <p:ph type="title"/>
          </p:nvPr>
        </p:nvSpPr>
        <p:spPr>
          <a:xfrm>
            <a:off x="838200" y="365133"/>
            <a:ext cx="11139900" cy="13257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4E84"/>
              </a:buClr>
              <a:buSzPts val="3200"/>
              <a:buFont typeface="Arial Black"/>
              <a:buNone/>
            </a:pPr>
            <a:r>
              <a:rPr lang="en-US" sz="3200"/>
              <a:t>PHYSICAL ACTIVITY AND MENTAL HEALTH IN PEDIATRIC PATIENTS</a:t>
            </a:r>
            <a:endParaRPr sz="3200"/>
          </a:p>
        </p:txBody>
      </p:sp>
      <p:pic>
        <p:nvPicPr>
          <p:cNvPr id="415" name="Google Shape;415;g2d5e7fd7d1d_1_520"/>
          <p:cNvPicPr preferRelativeResize="0"/>
          <p:nvPr/>
        </p:nvPicPr>
        <p:blipFill rotWithShape="1">
          <a:blip r:embed="rId3">
            <a:alphaModFix/>
          </a:blip>
          <a:srcRect/>
          <a:stretch/>
        </p:blipFill>
        <p:spPr>
          <a:xfrm>
            <a:off x="471216" y="969300"/>
            <a:ext cx="5189434" cy="2090999"/>
          </a:xfrm>
          <a:prstGeom prst="rect">
            <a:avLst/>
          </a:prstGeom>
          <a:noFill/>
          <a:ln>
            <a:noFill/>
          </a:ln>
        </p:spPr>
      </p:pic>
      <p:pic>
        <p:nvPicPr>
          <p:cNvPr id="416" name="Google Shape;416;g2d5e7fd7d1d_1_520"/>
          <p:cNvPicPr preferRelativeResize="0"/>
          <p:nvPr/>
        </p:nvPicPr>
        <p:blipFill rotWithShape="1">
          <a:blip r:embed="rId4">
            <a:alphaModFix/>
          </a:blip>
          <a:srcRect/>
          <a:stretch/>
        </p:blipFill>
        <p:spPr>
          <a:xfrm>
            <a:off x="6358403" y="1129800"/>
            <a:ext cx="4746267" cy="4598401"/>
          </a:xfrm>
          <a:prstGeom prst="rect">
            <a:avLst/>
          </a:prstGeom>
          <a:noFill/>
          <a:ln>
            <a:noFill/>
          </a:ln>
        </p:spPr>
      </p:pic>
      <p:sp>
        <p:nvSpPr>
          <p:cNvPr id="417" name="Google Shape;417;g2d5e7fd7d1d_1_520"/>
          <p:cNvSpPr txBox="1"/>
          <p:nvPr/>
        </p:nvSpPr>
        <p:spPr>
          <a:xfrm>
            <a:off x="552271" y="3240093"/>
            <a:ext cx="5270400" cy="2732100"/>
          </a:xfrm>
          <a:prstGeom prst="rect">
            <a:avLst/>
          </a:prstGeom>
          <a:noFill/>
          <a:ln w="19050" cap="flat" cmpd="sng">
            <a:solidFill>
              <a:schemeClr val="accent4"/>
            </a:solidFill>
            <a:prstDash val="solid"/>
            <a:round/>
            <a:headEnd type="none" w="sm" len="sm"/>
            <a:tailEnd type="none" w="sm" len="sm"/>
          </a:ln>
        </p:spPr>
        <p:txBody>
          <a:bodyPr spcFirstLastPara="1" wrap="square" lIns="121900" tIns="121900" rIns="121900" bIns="121900" anchor="t" anchorCtr="0">
            <a:noAutofit/>
          </a:bodyPr>
          <a:lstStyle/>
          <a:p>
            <a:pPr marL="609600" marR="0" lvl="0" indent="-425450" algn="l" rtl="0">
              <a:lnSpc>
                <a:spcPct val="100000"/>
              </a:lnSpc>
              <a:spcBef>
                <a:spcPts val="0"/>
              </a:spcBef>
              <a:spcAft>
                <a:spcPts val="0"/>
              </a:spcAft>
              <a:buClr>
                <a:srgbClr val="181818"/>
              </a:buClr>
              <a:buSzPts val="1900"/>
              <a:buFont typeface="Arial"/>
              <a:buChar char="●"/>
            </a:pPr>
            <a:r>
              <a:rPr lang="en-US" sz="2400" b="0" i="0" u="none" strike="noStrike" cap="none">
                <a:solidFill>
                  <a:srgbClr val="181818"/>
                </a:solidFill>
                <a:latin typeface="Arial"/>
                <a:ea typeface="Arial"/>
                <a:cs typeface="Arial"/>
                <a:sym typeface="Arial"/>
              </a:rPr>
              <a:t>JAMA Pediatrics systematic review and meta-analysis commentary about improvement of depressive symptoms with physical activity in youth</a:t>
            </a:r>
            <a:endParaRPr sz="2400" b="0" i="0" u="none" strike="noStrike" cap="none">
              <a:solidFill>
                <a:srgbClr val="181818"/>
              </a:solidFill>
              <a:latin typeface="Arial"/>
              <a:ea typeface="Arial"/>
              <a:cs typeface="Arial"/>
              <a:sym typeface="Arial"/>
            </a:endParaRPr>
          </a:p>
          <a:p>
            <a:pPr marL="609600" marR="0" lvl="0" indent="-425450" algn="l" rtl="0">
              <a:lnSpc>
                <a:spcPct val="100000"/>
              </a:lnSpc>
              <a:spcBef>
                <a:spcPts val="0"/>
              </a:spcBef>
              <a:spcAft>
                <a:spcPts val="0"/>
              </a:spcAft>
              <a:buClr>
                <a:srgbClr val="181818"/>
              </a:buClr>
              <a:buSzPts val="1900"/>
              <a:buFont typeface="Arial"/>
              <a:buChar char="●"/>
            </a:pPr>
            <a:r>
              <a:rPr lang="en-US" sz="2400" b="0" i="0" u="none" strike="noStrike" cap="none">
                <a:solidFill>
                  <a:srgbClr val="181818"/>
                </a:solidFill>
                <a:latin typeface="Arial"/>
                <a:ea typeface="Arial"/>
                <a:cs typeface="Arial"/>
                <a:sym typeface="Arial"/>
              </a:rPr>
              <a:t>Included 2400 youths in 20 RCTs</a:t>
            </a:r>
            <a:endParaRPr sz="2400" b="0" i="0" u="none" strike="noStrike" cap="none">
              <a:solidFill>
                <a:srgbClr val="181818"/>
              </a:solidFill>
              <a:latin typeface="Arial"/>
              <a:ea typeface="Arial"/>
              <a:cs typeface="Arial"/>
              <a:sym typeface="Arial"/>
            </a:endParaRPr>
          </a:p>
        </p:txBody>
      </p:sp>
      <p:sp>
        <p:nvSpPr>
          <p:cNvPr id="418" name="Google Shape;418;g2d5e7fd7d1d_1_520"/>
          <p:cNvSpPr txBox="1"/>
          <p:nvPr/>
        </p:nvSpPr>
        <p:spPr>
          <a:xfrm>
            <a:off x="384074" y="5972200"/>
            <a:ext cx="6562500" cy="6156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venir"/>
                <a:ea typeface="Avenir"/>
                <a:cs typeface="Avenir"/>
                <a:sym typeface="Avenir"/>
              </a:rPr>
              <a:t>Bustamante et al., 2023; </a:t>
            </a:r>
            <a:r>
              <a:rPr lang="en-US" sz="1200" b="0" i="0" u="sng" strike="noStrike" cap="none">
                <a:solidFill>
                  <a:schemeClr val="dk1"/>
                </a:solidFill>
                <a:latin typeface="Avenir"/>
                <a:ea typeface="Avenir"/>
                <a:cs typeface="Avenir"/>
                <a:sym typeface="Avenir"/>
                <a:hlinkClick r:id="rId5">
                  <a:extLst>
                    <a:ext uri="{A12FA001-AC4F-418D-AE19-62706E023703}">
                      <ahyp:hlinkClr xmlns:ahyp="http://schemas.microsoft.com/office/drawing/2018/hyperlinkcolor" val="tx"/>
                    </a:ext>
                  </a:extLst>
                </a:hlinkClick>
              </a:rPr>
              <a:t>https://pubmed.ncbi.nlm.nih.gov/36595261/</a:t>
            </a:r>
            <a:endParaRPr sz="12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chemeClr val="dk1"/>
              </a:buClr>
              <a:buSzPts val="1200"/>
              <a:buFont typeface="Avenir"/>
              <a:buNone/>
            </a:pPr>
            <a:endParaRPr sz="1200" b="0" i="0" u="none" strike="noStrike" cap="none">
              <a:solidFill>
                <a:schemeClr val="dk1"/>
              </a:solidFill>
              <a:latin typeface="Avenir"/>
              <a:ea typeface="Avenir"/>
              <a:cs typeface="Avenir"/>
              <a:sym typeface="Aveni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22"/>
        <p:cNvGrpSpPr/>
        <p:nvPr/>
      </p:nvGrpSpPr>
      <p:grpSpPr>
        <a:xfrm>
          <a:off x="0" y="0"/>
          <a:ext cx="0" cy="0"/>
          <a:chOff x="0" y="0"/>
          <a:chExt cx="0" cy="0"/>
        </a:xfrm>
      </p:grpSpPr>
      <p:sp>
        <p:nvSpPr>
          <p:cNvPr id="423" name="Google Shape;423;g3163408c01e_0_536"/>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nvGrpSpPr>
          <p:cNvPr id="424" name="Google Shape;424;g3163408c01e_0_536"/>
          <p:cNvGrpSpPr/>
          <p:nvPr/>
        </p:nvGrpSpPr>
        <p:grpSpPr>
          <a:xfrm>
            <a:off x="0" y="-8467"/>
            <a:ext cx="12192133" cy="6866580"/>
            <a:chOff x="0" y="-8467"/>
            <a:chExt cx="12192133" cy="6866580"/>
          </a:xfrm>
        </p:grpSpPr>
        <p:cxnSp>
          <p:nvCxnSpPr>
            <p:cNvPr id="425" name="Google Shape;425;g3163408c01e_0_536"/>
            <p:cNvCxnSpPr/>
            <p:nvPr/>
          </p:nvCxnSpPr>
          <p:spPr>
            <a:xfrm>
              <a:off x="9371012" y="0"/>
              <a:ext cx="1219200" cy="6858000"/>
            </a:xfrm>
            <a:prstGeom prst="straightConnector1">
              <a:avLst/>
            </a:prstGeom>
            <a:noFill/>
            <a:ln w="9525" cap="flat" cmpd="sng">
              <a:solidFill>
                <a:srgbClr val="FFFFFF"/>
              </a:solidFill>
              <a:prstDash val="solid"/>
              <a:round/>
              <a:headEnd type="none" w="sm" len="sm"/>
              <a:tailEnd type="none" w="sm" len="sm"/>
            </a:ln>
          </p:spPr>
        </p:cxnSp>
        <p:cxnSp>
          <p:nvCxnSpPr>
            <p:cNvPr id="426" name="Google Shape;426;g3163408c01e_0_536"/>
            <p:cNvCxnSpPr/>
            <p:nvPr/>
          </p:nvCxnSpPr>
          <p:spPr>
            <a:xfrm flipH="1">
              <a:off x="7425125" y="3681413"/>
              <a:ext cx="4763700" cy="3176700"/>
            </a:xfrm>
            <a:prstGeom prst="straightConnector1">
              <a:avLst/>
            </a:prstGeom>
            <a:noFill/>
            <a:ln w="9525" cap="flat" cmpd="sng">
              <a:solidFill>
                <a:srgbClr val="FFFFFF"/>
              </a:solidFill>
              <a:prstDash val="solid"/>
              <a:round/>
              <a:headEnd type="none" w="sm" len="sm"/>
              <a:tailEnd type="none" w="sm" len="sm"/>
            </a:ln>
          </p:spPr>
        </p:cxnSp>
        <p:sp>
          <p:nvSpPr>
            <p:cNvPr id="427" name="Google Shape;427;g3163408c01e_0_536"/>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8" name="Google Shape;428;g3163408c01e_0_536"/>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9" name="Google Shape;429;g3163408c01e_0_536"/>
            <p:cNvSpPr/>
            <p:nvPr/>
          </p:nvSpPr>
          <p:spPr>
            <a:xfrm>
              <a:off x="8932333" y="3048000"/>
              <a:ext cx="3259800" cy="3810000"/>
            </a:xfrm>
            <a:prstGeom prst="triangle">
              <a:avLst>
                <a:gd name="adj" fmla="val 100000"/>
              </a:avLst>
            </a:prstGeom>
            <a:solidFill>
              <a:schemeClr val="accent2">
                <a:alpha val="7059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g3163408c01e_0_536"/>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863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1" name="Google Shape;431;g3163408c01e_0_536"/>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863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 name="Google Shape;432;g3163408c01e_0_536"/>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35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g3163408c01e_0_536"/>
            <p:cNvSpPr/>
            <p:nvPr/>
          </p:nvSpPr>
          <p:spPr>
            <a:xfrm>
              <a:off x="10371666" y="3589867"/>
              <a:ext cx="1817100" cy="326820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g3163408c01e_0_536"/>
            <p:cNvSpPr/>
            <p:nvPr/>
          </p:nvSpPr>
          <p:spPr>
            <a:xfrm>
              <a:off x="0" y="4013200"/>
              <a:ext cx="448800" cy="2844900"/>
            </a:xfrm>
            <a:prstGeom prst="triangle">
              <a:avLst>
                <a:gd name="adj" fmla="val 0"/>
              </a:avLst>
            </a:prstGeom>
            <a:solidFill>
              <a:schemeClr val="accent1">
                <a:alpha val="8353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35" name="Google Shape;435;g3163408c01e_0_536"/>
          <p:cNvSpPr/>
          <p:nvPr/>
        </p:nvSpPr>
        <p:spPr>
          <a:xfrm>
            <a:off x="247850" y="256050"/>
            <a:ext cx="11699400" cy="6343500"/>
          </a:xfrm>
          <a:prstGeom prst="rect">
            <a:avLst/>
          </a:prstGeom>
          <a:solidFill>
            <a:srgbClr val="FFFFFF"/>
          </a:solidFill>
          <a:ln>
            <a:noFill/>
          </a:ln>
          <a:effectLst>
            <a:outerShdw blurRad="63500" dist="17780" dir="5400000" algn="t" rotWithShape="0">
              <a:srgbClr val="000000">
                <a:alpha val="4157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pic>
        <p:nvPicPr>
          <p:cNvPr id="436" name="Google Shape;436;g3163408c01e_0_536"/>
          <p:cNvPicPr preferRelativeResize="0"/>
          <p:nvPr/>
        </p:nvPicPr>
        <p:blipFill rotWithShape="1">
          <a:blip r:embed="rId3">
            <a:alphaModFix/>
          </a:blip>
          <a:srcRect/>
          <a:stretch/>
        </p:blipFill>
        <p:spPr>
          <a:xfrm>
            <a:off x="374069" y="395599"/>
            <a:ext cx="7292465" cy="2636767"/>
          </a:xfrm>
          <a:prstGeom prst="rect">
            <a:avLst/>
          </a:prstGeom>
          <a:noFill/>
          <a:ln>
            <a:noFill/>
          </a:ln>
        </p:spPr>
      </p:pic>
      <p:pic>
        <p:nvPicPr>
          <p:cNvPr id="437" name="Google Shape;437;g3163408c01e_0_536"/>
          <p:cNvPicPr preferRelativeResize="0"/>
          <p:nvPr/>
        </p:nvPicPr>
        <p:blipFill rotWithShape="1">
          <a:blip r:embed="rId4">
            <a:alphaModFix/>
          </a:blip>
          <a:srcRect/>
          <a:stretch/>
        </p:blipFill>
        <p:spPr>
          <a:xfrm>
            <a:off x="5912485" y="2947603"/>
            <a:ext cx="5741301" cy="3437333"/>
          </a:xfrm>
          <a:prstGeom prst="rect">
            <a:avLst/>
          </a:prstGeom>
          <a:noFill/>
          <a:ln>
            <a:noFill/>
          </a:ln>
        </p:spPr>
      </p:pic>
      <p:sp>
        <p:nvSpPr>
          <p:cNvPr id="438" name="Google Shape;438;g3163408c01e_0_536"/>
          <p:cNvSpPr txBox="1"/>
          <p:nvPr/>
        </p:nvSpPr>
        <p:spPr>
          <a:xfrm>
            <a:off x="374067" y="3684667"/>
            <a:ext cx="5398800" cy="1963200"/>
          </a:xfrm>
          <a:prstGeom prst="rect">
            <a:avLst/>
          </a:prstGeom>
          <a:noFill/>
          <a:ln w="19050" cap="flat" cmpd="sng">
            <a:solidFill>
              <a:schemeClr val="accent4"/>
            </a:solidFill>
            <a:prstDash val="solid"/>
            <a:round/>
            <a:headEnd type="none" w="sm" len="sm"/>
            <a:tailEnd type="none" w="sm" len="sm"/>
          </a:ln>
        </p:spPr>
        <p:txBody>
          <a:bodyPr spcFirstLastPara="1" wrap="square" lIns="121900" tIns="121900" rIns="121900" bIns="121900" anchor="t" anchorCtr="0">
            <a:noAutofit/>
          </a:bodyPr>
          <a:lstStyle/>
          <a:p>
            <a:pPr marL="609600" marR="0" lvl="0" indent="-425450" algn="l" rtl="0">
              <a:lnSpc>
                <a:spcPct val="100000"/>
              </a:lnSpc>
              <a:spcBef>
                <a:spcPts val="0"/>
              </a:spcBef>
              <a:spcAft>
                <a:spcPts val="0"/>
              </a:spcAft>
              <a:buClr>
                <a:srgbClr val="181818"/>
              </a:buClr>
              <a:buSzPts val="1900"/>
              <a:buFont typeface="Arial"/>
              <a:buChar char="●"/>
            </a:pPr>
            <a:r>
              <a:rPr lang="en-US" sz="2400" b="0" i="0" u="none" strike="noStrike" cap="none">
                <a:solidFill>
                  <a:srgbClr val="181818"/>
                </a:solidFill>
                <a:latin typeface="Arial"/>
                <a:ea typeface="Arial"/>
                <a:cs typeface="Arial"/>
                <a:sym typeface="Arial"/>
              </a:rPr>
              <a:t>21 studies reviewed</a:t>
            </a:r>
            <a:endParaRPr sz="2400" b="0" i="0" u="none" strike="noStrike" cap="none">
              <a:solidFill>
                <a:srgbClr val="181818"/>
              </a:solidFill>
              <a:latin typeface="Arial"/>
              <a:ea typeface="Arial"/>
              <a:cs typeface="Arial"/>
              <a:sym typeface="Arial"/>
            </a:endParaRPr>
          </a:p>
          <a:p>
            <a:pPr marL="609600" marR="0" lvl="0" indent="-425450" algn="l" rtl="0">
              <a:lnSpc>
                <a:spcPct val="100000"/>
              </a:lnSpc>
              <a:spcBef>
                <a:spcPts val="0"/>
              </a:spcBef>
              <a:spcAft>
                <a:spcPts val="0"/>
              </a:spcAft>
              <a:buClr>
                <a:srgbClr val="181818"/>
              </a:buClr>
              <a:buSzPts val="1900"/>
              <a:buFont typeface="Arial"/>
              <a:buChar char="●"/>
            </a:pPr>
            <a:r>
              <a:rPr lang="en-US" sz="2400" b="0" i="0" u="none" strike="noStrike" cap="none">
                <a:solidFill>
                  <a:srgbClr val="181818"/>
                </a:solidFill>
                <a:latin typeface="Arial"/>
                <a:ea typeface="Arial"/>
                <a:cs typeface="Arial"/>
                <a:sym typeface="Arial"/>
              </a:rPr>
              <a:t>Psychotic brain able to make structural and functional changes after aerobic training</a:t>
            </a:r>
            <a:endParaRPr sz="2400" b="0" i="0" u="none" strike="noStrike" cap="none">
              <a:solidFill>
                <a:srgbClr val="181818"/>
              </a:solidFill>
              <a:latin typeface="Arial"/>
              <a:ea typeface="Arial"/>
              <a:cs typeface="Arial"/>
              <a:sym typeface="Arial"/>
            </a:endParaRPr>
          </a:p>
        </p:txBody>
      </p:sp>
      <p:sp>
        <p:nvSpPr>
          <p:cNvPr id="439" name="Google Shape;439;g3163408c01e_0_536"/>
          <p:cNvSpPr txBox="1"/>
          <p:nvPr/>
        </p:nvSpPr>
        <p:spPr>
          <a:xfrm>
            <a:off x="374073" y="5816475"/>
            <a:ext cx="5398800" cy="8466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Avenir"/>
                <a:ea typeface="Avenir"/>
                <a:cs typeface="Avenir"/>
                <a:sym typeface="Avenir"/>
              </a:rPr>
              <a:t>Saviola et al., 2023; </a:t>
            </a:r>
            <a:r>
              <a:rPr lang="en-US" sz="1300" b="0" i="0" u="sng" strike="noStrike" cap="none">
                <a:solidFill>
                  <a:schemeClr val="dk1"/>
                </a:solidFill>
                <a:latin typeface="Avenir"/>
                <a:ea typeface="Avenir"/>
                <a:cs typeface="Avenir"/>
                <a:sym typeface="Avenir"/>
                <a:hlinkClick r:id="rId5">
                  <a:extLst>
                    <a:ext uri="{A12FA001-AC4F-418D-AE19-62706E023703}">
                      <ahyp:hlinkClr xmlns:ahyp="http://schemas.microsoft.com/office/drawing/2018/hyperlinkcolor" val="tx"/>
                    </a:ext>
                  </a:extLst>
                </a:hlinkClick>
              </a:rPr>
              <a:t>https://www.ncbi.nlm.nih.gov/pmc/articles/PMC10295951/</a:t>
            </a:r>
            <a:endParaRPr sz="13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chemeClr val="dk1"/>
              </a:buClr>
              <a:buSzPts val="1300"/>
              <a:buFont typeface="Avenir"/>
              <a:buNone/>
            </a:pPr>
            <a:endParaRPr sz="1300" b="0" i="0" u="none" strike="noStrike" cap="none">
              <a:solidFill>
                <a:schemeClr val="dk1"/>
              </a:solidFill>
              <a:latin typeface="Avenir"/>
              <a:ea typeface="Avenir"/>
              <a:cs typeface="Avenir"/>
              <a:sym typeface="Avenir"/>
            </a:endParaRPr>
          </a:p>
        </p:txBody>
      </p:sp>
      <p:sp>
        <p:nvSpPr>
          <p:cNvPr id="440" name="Google Shape;440;g3163408c01e_0_536"/>
          <p:cNvSpPr txBox="1"/>
          <p:nvPr/>
        </p:nvSpPr>
        <p:spPr>
          <a:xfrm rot="-5400000">
            <a:off x="11702058" y="6382647"/>
            <a:ext cx="566700" cy="384000"/>
          </a:xfrm>
          <a:prstGeom prst="rect">
            <a:avLst/>
          </a:prstGeom>
          <a:noFill/>
          <a:ln>
            <a:noFill/>
          </a:ln>
        </p:spPr>
        <p:txBody>
          <a:bodyPr spcFirstLastPara="1" wrap="square" lIns="121900" tIns="60925" rIns="121900" bIns="60925" anchor="ctr"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chemeClr val="lt1"/>
                </a:solidFill>
                <a:latin typeface="Avenir"/>
                <a:ea typeface="Avenir"/>
                <a:cs typeface="Avenir"/>
                <a:sym typeface="Avenir"/>
              </a:rPr>
              <a:t>15</a:t>
            </a:fld>
            <a:endParaRPr sz="1400" b="0" i="0" u="none" strike="noStrike" cap="none">
              <a:solidFill>
                <a:schemeClr val="lt1"/>
              </a:solidFill>
              <a:latin typeface="Avenir"/>
              <a:ea typeface="Avenir"/>
              <a:cs typeface="Avenir"/>
              <a:sym typeface="Avenir"/>
            </a:endParaRPr>
          </a:p>
        </p:txBody>
      </p:sp>
      <p:pic>
        <p:nvPicPr>
          <p:cNvPr id="441" name="Google Shape;441;g3163408c01e_0_536"/>
          <p:cNvPicPr preferRelativeResize="0"/>
          <p:nvPr/>
        </p:nvPicPr>
        <p:blipFill rotWithShape="1">
          <a:blip r:embed="rId6">
            <a:alphaModFix/>
          </a:blip>
          <a:srcRect l="16254"/>
          <a:stretch/>
        </p:blipFill>
        <p:spPr>
          <a:xfrm>
            <a:off x="7896975" y="395600"/>
            <a:ext cx="3980499" cy="23765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45"/>
        <p:cNvGrpSpPr/>
        <p:nvPr/>
      </p:nvGrpSpPr>
      <p:grpSpPr>
        <a:xfrm>
          <a:off x="0" y="0"/>
          <a:ext cx="0" cy="0"/>
          <a:chOff x="0" y="0"/>
          <a:chExt cx="0" cy="0"/>
        </a:xfrm>
      </p:grpSpPr>
      <p:sp>
        <p:nvSpPr>
          <p:cNvPr id="446" name="Google Shape;446;g3163408c01e_0_544"/>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nvGrpSpPr>
          <p:cNvPr id="447" name="Google Shape;447;g3163408c01e_0_544"/>
          <p:cNvGrpSpPr/>
          <p:nvPr/>
        </p:nvGrpSpPr>
        <p:grpSpPr>
          <a:xfrm>
            <a:off x="0" y="-8467"/>
            <a:ext cx="12192133" cy="6866580"/>
            <a:chOff x="0" y="-8467"/>
            <a:chExt cx="12192133" cy="6866580"/>
          </a:xfrm>
        </p:grpSpPr>
        <p:cxnSp>
          <p:nvCxnSpPr>
            <p:cNvPr id="448" name="Google Shape;448;g3163408c01e_0_544"/>
            <p:cNvCxnSpPr/>
            <p:nvPr/>
          </p:nvCxnSpPr>
          <p:spPr>
            <a:xfrm>
              <a:off x="9371012" y="0"/>
              <a:ext cx="1219200" cy="6858000"/>
            </a:xfrm>
            <a:prstGeom prst="straightConnector1">
              <a:avLst/>
            </a:prstGeom>
            <a:noFill/>
            <a:ln w="9525" cap="flat" cmpd="sng">
              <a:solidFill>
                <a:srgbClr val="FFFFFF"/>
              </a:solidFill>
              <a:prstDash val="solid"/>
              <a:round/>
              <a:headEnd type="none" w="sm" len="sm"/>
              <a:tailEnd type="none" w="sm" len="sm"/>
            </a:ln>
          </p:spPr>
        </p:cxnSp>
        <p:cxnSp>
          <p:nvCxnSpPr>
            <p:cNvPr id="449" name="Google Shape;449;g3163408c01e_0_544"/>
            <p:cNvCxnSpPr/>
            <p:nvPr/>
          </p:nvCxnSpPr>
          <p:spPr>
            <a:xfrm flipH="1">
              <a:off x="7425125" y="3681413"/>
              <a:ext cx="4763700" cy="3176700"/>
            </a:xfrm>
            <a:prstGeom prst="straightConnector1">
              <a:avLst/>
            </a:prstGeom>
            <a:noFill/>
            <a:ln w="9525" cap="flat" cmpd="sng">
              <a:solidFill>
                <a:srgbClr val="FFFFFF"/>
              </a:solidFill>
              <a:prstDash val="solid"/>
              <a:round/>
              <a:headEnd type="none" w="sm" len="sm"/>
              <a:tailEnd type="none" w="sm" len="sm"/>
            </a:ln>
          </p:spPr>
        </p:cxnSp>
        <p:sp>
          <p:nvSpPr>
            <p:cNvPr id="450" name="Google Shape;450;g3163408c01e_0_544"/>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1" name="Google Shape;451;g3163408c01e_0_544"/>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2" name="Google Shape;452;g3163408c01e_0_544"/>
            <p:cNvSpPr/>
            <p:nvPr/>
          </p:nvSpPr>
          <p:spPr>
            <a:xfrm>
              <a:off x="8932333" y="3048000"/>
              <a:ext cx="3259800" cy="3810000"/>
            </a:xfrm>
            <a:prstGeom prst="triangle">
              <a:avLst>
                <a:gd name="adj" fmla="val 100000"/>
              </a:avLst>
            </a:prstGeom>
            <a:solidFill>
              <a:schemeClr val="accent2">
                <a:alpha val="7059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g3163408c01e_0_544"/>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863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4" name="Google Shape;454;g3163408c01e_0_544"/>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863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5" name="Google Shape;455;g3163408c01e_0_544"/>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35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6" name="Google Shape;456;g3163408c01e_0_544"/>
            <p:cNvSpPr/>
            <p:nvPr/>
          </p:nvSpPr>
          <p:spPr>
            <a:xfrm>
              <a:off x="10371666" y="3589867"/>
              <a:ext cx="1817100" cy="326820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g3163408c01e_0_544"/>
            <p:cNvSpPr/>
            <p:nvPr/>
          </p:nvSpPr>
          <p:spPr>
            <a:xfrm>
              <a:off x="0" y="4013200"/>
              <a:ext cx="448800" cy="2844900"/>
            </a:xfrm>
            <a:prstGeom prst="triangle">
              <a:avLst>
                <a:gd name="adj" fmla="val 0"/>
              </a:avLst>
            </a:prstGeom>
            <a:solidFill>
              <a:schemeClr val="accent1">
                <a:alpha val="8353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58" name="Google Shape;458;g3163408c01e_0_544"/>
          <p:cNvSpPr/>
          <p:nvPr/>
        </p:nvSpPr>
        <p:spPr>
          <a:xfrm>
            <a:off x="247850" y="256050"/>
            <a:ext cx="11699400" cy="6343500"/>
          </a:xfrm>
          <a:prstGeom prst="rect">
            <a:avLst/>
          </a:prstGeom>
          <a:solidFill>
            <a:srgbClr val="FFFFFF"/>
          </a:solidFill>
          <a:ln>
            <a:noFill/>
          </a:ln>
          <a:effectLst>
            <a:outerShdw blurRad="63500" dist="17780" dir="5400000" algn="t" rotWithShape="0">
              <a:srgbClr val="000000">
                <a:alpha val="4157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pic>
        <p:nvPicPr>
          <p:cNvPr id="459" name="Google Shape;459;g3163408c01e_0_544"/>
          <p:cNvPicPr preferRelativeResize="0"/>
          <p:nvPr/>
        </p:nvPicPr>
        <p:blipFill rotWithShape="1">
          <a:blip r:embed="rId3">
            <a:alphaModFix/>
          </a:blip>
          <a:srcRect l="-6400" r="-11260"/>
          <a:stretch/>
        </p:blipFill>
        <p:spPr>
          <a:xfrm>
            <a:off x="81475" y="384770"/>
            <a:ext cx="6833699" cy="2604866"/>
          </a:xfrm>
          <a:prstGeom prst="rect">
            <a:avLst/>
          </a:prstGeom>
          <a:noFill/>
          <a:ln>
            <a:noFill/>
          </a:ln>
        </p:spPr>
      </p:pic>
      <p:pic>
        <p:nvPicPr>
          <p:cNvPr id="460" name="Google Shape;460;g3163408c01e_0_544"/>
          <p:cNvPicPr preferRelativeResize="0"/>
          <p:nvPr/>
        </p:nvPicPr>
        <p:blipFill rotWithShape="1">
          <a:blip r:embed="rId4">
            <a:alphaModFix/>
          </a:blip>
          <a:srcRect t="26318"/>
          <a:stretch/>
        </p:blipFill>
        <p:spPr>
          <a:xfrm>
            <a:off x="6010475" y="2869182"/>
            <a:ext cx="5634603" cy="3445496"/>
          </a:xfrm>
          <a:prstGeom prst="rect">
            <a:avLst/>
          </a:prstGeom>
          <a:noFill/>
          <a:ln>
            <a:noFill/>
          </a:ln>
        </p:spPr>
      </p:pic>
      <p:pic>
        <p:nvPicPr>
          <p:cNvPr id="461" name="Google Shape;461;g3163408c01e_0_544"/>
          <p:cNvPicPr preferRelativeResize="0"/>
          <p:nvPr/>
        </p:nvPicPr>
        <p:blipFill rotWithShape="1">
          <a:blip r:embed="rId5">
            <a:alphaModFix/>
          </a:blip>
          <a:srcRect/>
          <a:stretch/>
        </p:blipFill>
        <p:spPr>
          <a:xfrm>
            <a:off x="426829" y="2955768"/>
            <a:ext cx="4218132" cy="3272300"/>
          </a:xfrm>
          <a:prstGeom prst="rect">
            <a:avLst/>
          </a:prstGeom>
          <a:noFill/>
          <a:ln>
            <a:noFill/>
          </a:ln>
        </p:spPr>
      </p:pic>
      <p:sp>
        <p:nvSpPr>
          <p:cNvPr id="462" name="Google Shape;462;g3163408c01e_0_544"/>
          <p:cNvSpPr txBox="1"/>
          <p:nvPr/>
        </p:nvSpPr>
        <p:spPr>
          <a:xfrm>
            <a:off x="6419036" y="708596"/>
            <a:ext cx="5001900" cy="1957200"/>
          </a:xfrm>
          <a:prstGeom prst="rect">
            <a:avLst/>
          </a:prstGeom>
          <a:noFill/>
          <a:ln w="19050" cap="flat" cmpd="sng">
            <a:solidFill>
              <a:schemeClr val="accent4"/>
            </a:solidFill>
            <a:prstDash val="solid"/>
            <a:round/>
            <a:headEnd type="none" w="sm" len="sm"/>
            <a:tailEnd type="none" w="sm" len="sm"/>
          </a:ln>
        </p:spPr>
        <p:txBody>
          <a:bodyPr spcFirstLastPara="1" wrap="square" lIns="121900" tIns="121900" rIns="121900" bIns="121900" anchor="t" anchorCtr="0">
            <a:noAutofit/>
          </a:bodyPr>
          <a:lstStyle/>
          <a:p>
            <a:pPr marL="609600" marR="0" lvl="0" indent="-425450" algn="l" rtl="0">
              <a:lnSpc>
                <a:spcPct val="100000"/>
              </a:lnSpc>
              <a:spcBef>
                <a:spcPts val="0"/>
              </a:spcBef>
              <a:spcAft>
                <a:spcPts val="0"/>
              </a:spcAft>
              <a:buClr>
                <a:srgbClr val="181818"/>
              </a:buClr>
              <a:buSzPts val="1900"/>
              <a:buFont typeface="Arial"/>
              <a:buChar char="●"/>
            </a:pPr>
            <a:r>
              <a:rPr lang="en-US" sz="2400" b="0" i="0" u="none" strike="noStrike" cap="none">
                <a:solidFill>
                  <a:srgbClr val="181818"/>
                </a:solidFill>
                <a:latin typeface="Arial"/>
                <a:ea typeface="Arial"/>
                <a:cs typeface="Arial"/>
                <a:sym typeface="Arial"/>
              </a:rPr>
              <a:t>32 participants </a:t>
            </a:r>
            <a:endParaRPr sz="2400" b="0" i="0" u="none" strike="noStrike" cap="none">
              <a:solidFill>
                <a:srgbClr val="181818"/>
              </a:solidFill>
              <a:latin typeface="Arial"/>
              <a:ea typeface="Arial"/>
              <a:cs typeface="Arial"/>
              <a:sym typeface="Arial"/>
            </a:endParaRPr>
          </a:p>
          <a:p>
            <a:pPr marL="609600" marR="0" lvl="0" indent="-425450" algn="l" rtl="0">
              <a:lnSpc>
                <a:spcPct val="100000"/>
              </a:lnSpc>
              <a:spcBef>
                <a:spcPts val="0"/>
              </a:spcBef>
              <a:spcAft>
                <a:spcPts val="0"/>
              </a:spcAft>
              <a:buClr>
                <a:srgbClr val="181818"/>
              </a:buClr>
              <a:buSzPts val="1900"/>
              <a:buFont typeface="Arial"/>
              <a:buChar char="●"/>
            </a:pPr>
            <a:r>
              <a:rPr lang="en-US" sz="2400" b="0" i="0" u="none" strike="noStrike" cap="none">
                <a:solidFill>
                  <a:srgbClr val="181818"/>
                </a:solidFill>
                <a:latin typeface="Arial"/>
                <a:ea typeface="Arial"/>
                <a:cs typeface="Arial"/>
                <a:sym typeface="Arial"/>
              </a:rPr>
              <a:t>Showed HIIT decreased positive symptoms of schizophrenia</a:t>
            </a:r>
            <a:endParaRPr sz="2400" b="0" i="0" u="none" strike="noStrike" cap="none">
              <a:solidFill>
                <a:srgbClr val="181818"/>
              </a:solidFill>
              <a:latin typeface="Arial"/>
              <a:ea typeface="Arial"/>
              <a:cs typeface="Arial"/>
              <a:sym typeface="Arial"/>
            </a:endParaRPr>
          </a:p>
        </p:txBody>
      </p:sp>
      <p:sp>
        <p:nvSpPr>
          <p:cNvPr id="463" name="Google Shape;463;g3163408c01e_0_544"/>
          <p:cNvSpPr txBox="1"/>
          <p:nvPr/>
        </p:nvSpPr>
        <p:spPr>
          <a:xfrm>
            <a:off x="426825" y="6149950"/>
            <a:ext cx="5735700" cy="6465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chemeClr val="dk1"/>
              </a:buClr>
              <a:buSzPts val="1300"/>
              <a:buFont typeface="Avenir"/>
              <a:buNone/>
            </a:pPr>
            <a:r>
              <a:rPr lang="en-US" sz="1300" b="0" i="0" u="none" strike="noStrike" cap="none">
                <a:solidFill>
                  <a:schemeClr val="dk1"/>
                </a:solidFill>
                <a:latin typeface="Avenir"/>
                <a:ea typeface="Avenir"/>
                <a:cs typeface="Avenir"/>
                <a:sym typeface="Avenir"/>
              </a:rPr>
              <a:t>Damme et al., 2022; </a:t>
            </a:r>
            <a:r>
              <a:rPr lang="en-US" sz="1300" b="0" i="0" u="sng" strike="noStrike" cap="none">
                <a:solidFill>
                  <a:schemeClr val="dk1"/>
                </a:solidFill>
                <a:latin typeface="Avenir"/>
                <a:ea typeface="Avenir"/>
                <a:cs typeface="Avenir"/>
                <a:sym typeface="Avenir"/>
                <a:hlinkClick r:id="rId6">
                  <a:extLst>
                    <a:ext uri="{A12FA001-AC4F-418D-AE19-62706E023703}">
                      <ahyp:hlinkClr xmlns:ahyp="http://schemas.microsoft.com/office/drawing/2018/hyperlinkcolor" val="tx"/>
                    </a:ext>
                  </a:extLst>
                </a:hlinkClick>
              </a:rPr>
              <a:t>https://pubmed.ncbi.nlm.nih.gov/35810336/</a:t>
            </a:r>
            <a:endParaRPr sz="13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chemeClr val="dk1"/>
              </a:buClr>
              <a:buSzPts val="1300"/>
              <a:buFont typeface="Avenir"/>
              <a:buNone/>
            </a:pPr>
            <a:endParaRPr sz="1300" b="0" i="0" u="none" strike="noStrike" cap="none">
              <a:solidFill>
                <a:schemeClr val="dk1"/>
              </a:solidFill>
              <a:latin typeface="Avenir"/>
              <a:ea typeface="Avenir"/>
              <a:cs typeface="Avenir"/>
              <a:sym typeface="Avenir"/>
            </a:endParaRPr>
          </a:p>
        </p:txBody>
      </p:sp>
      <p:sp>
        <p:nvSpPr>
          <p:cNvPr id="464" name="Google Shape;464;g3163408c01e_0_544"/>
          <p:cNvSpPr txBox="1"/>
          <p:nvPr/>
        </p:nvSpPr>
        <p:spPr>
          <a:xfrm rot="-5400000">
            <a:off x="11702058" y="6382647"/>
            <a:ext cx="566700" cy="384000"/>
          </a:xfrm>
          <a:prstGeom prst="rect">
            <a:avLst/>
          </a:prstGeom>
          <a:noFill/>
          <a:ln>
            <a:noFill/>
          </a:ln>
        </p:spPr>
        <p:txBody>
          <a:bodyPr spcFirstLastPara="1" wrap="square" lIns="121900" tIns="60925" rIns="121900" bIns="60925" anchor="ctr"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chemeClr val="lt1"/>
                </a:solidFill>
                <a:latin typeface="Avenir"/>
                <a:ea typeface="Avenir"/>
                <a:cs typeface="Avenir"/>
                <a:sym typeface="Avenir"/>
              </a:rPr>
              <a:t>16</a:t>
            </a:fld>
            <a:endParaRPr sz="1400" b="0" i="0" u="none" strike="noStrike" cap="none">
              <a:solidFill>
                <a:schemeClr val="lt1"/>
              </a:solidFill>
              <a:latin typeface="Avenir"/>
              <a:ea typeface="Avenir"/>
              <a:cs typeface="Avenir"/>
              <a:sym typeface="Aveni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69"/>
        <p:cNvGrpSpPr/>
        <p:nvPr/>
      </p:nvGrpSpPr>
      <p:grpSpPr>
        <a:xfrm>
          <a:off x="0" y="0"/>
          <a:ext cx="0" cy="0"/>
          <a:chOff x="0" y="0"/>
          <a:chExt cx="0" cy="0"/>
        </a:xfrm>
      </p:grpSpPr>
      <p:sp>
        <p:nvSpPr>
          <p:cNvPr id="470" name="Google Shape;470;g3163408c01e_0_599"/>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863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1" name="Google Shape;471;g3163408c01e_0_599"/>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863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2" name="Google Shape;472;g3163408c01e_0_599"/>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35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3" name="Google Shape;473;g3163408c01e_0_599"/>
          <p:cNvSpPr/>
          <p:nvPr/>
        </p:nvSpPr>
        <p:spPr>
          <a:xfrm>
            <a:off x="10371666" y="3589867"/>
            <a:ext cx="1817100" cy="326820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g3163408c01e_0_599"/>
          <p:cNvSpPr/>
          <p:nvPr/>
        </p:nvSpPr>
        <p:spPr>
          <a:xfrm>
            <a:off x="0" y="4013200"/>
            <a:ext cx="448800" cy="2844900"/>
          </a:xfrm>
          <a:prstGeom prst="triangle">
            <a:avLst>
              <a:gd name="adj" fmla="val 0"/>
            </a:avLst>
          </a:prstGeom>
          <a:solidFill>
            <a:schemeClr val="accent1">
              <a:alpha val="8353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g3163408c01e_0_599"/>
          <p:cNvSpPr txBox="1">
            <a:spLocks noGrp="1"/>
          </p:cNvSpPr>
          <p:nvPr>
            <p:ph type="title"/>
          </p:nvPr>
        </p:nvSpPr>
        <p:spPr>
          <a:xfrm>
            <a:off x="619368" y="248952"/>
            <a:ext cx="11103600" cy="13257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rgbClr val="004E84"/>
              </a:buClr>
              <a:buSzPts val="3200"/>
              <a:buFont typeface="Arial Black"/>
              <a:buNone/>
            </a:pPr>
            <a:r>
              <a:rPr lang="en-US" sz="3200"/>
              <a:t>PURPOSE IN LIFE AND BRAIN HEALTH: </a:t>
            </a:r>
            <a:endParaRPr sz="3200"/>
          </a:p>
          <a:p>
            <a:pPr marL="0" lvl="0" indent="0" algn="l" rtl="0">
              <a:lnSpc>
                <a:spcPct val="115000"/>
              </a:lnSpc>
              <a:spcBef>
                <a:spcPts val="0"/>
              </a:spcBef>
              <a:spcAft>
                <a:spcPts val="0"/>
              </a:spcAft>
              <a:buClr>
                <a:srgbClr val="004E84"/>
              </a:buClr>
              <a:buSzPts val="3200"/>
              <a:buFont typeface="Arial Black"/>
              <a:buNone/>
            </a:pPr>
            <a:r>
              <a:rPr lang="en-US" sz="3200"/>
              <a:t>ITS SIGNIFICANCE WITH OLDER COMMUNITIES </a:t>
            </a:r>
            <a:endParaRPr sz="3200"/>
          </a:p>
        </p:txBody>
      </p:sp>
      <p:sp>
        <p:nvSpPr>
          <p:cNvPr id="476" name="Google Shape;476;g3163408c01e_0_599"/>
          <p:cNvSpPr txBox="1"/>
          <p:nvPr/>
        </p:nvSpPr>
        <p:spPr>
          <a:xfrm>
            <a:off x="0" y="5693925"/>
            <a:ext cx="4711800" cy="1169700"/>
          </a:xfrm>
          <a:prstGeom prst="rect">
            <a:avLst/>
          </a:prstGeom>
          <a:solidFill>
            <a:schemeClr val="lt1"/>
          </a:solid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venir"/>
                <a:ea typeface="Avenir"/>
                <a:cs typeface="Avenir"/>
                <a:sym typeface="Avenir"/>
              </a:rPr>
              <a:t>Regier et al., 2022; </a:t>
            </a:r>
            <a:r>
              <a:rPr lang="en-US" sz="1200" b="0" i="0" u="sng" strike="noStrike" cap="none">
                <a:solidFill>
                  <a:schemeClr val="dk1"/>
                </a:solidFill>
                <a:latin typeface="Avenir"/>
                <a:ea typeface="Avenir"/>
                <a:cs typeface="Avenir"/>
                <a:sym typeface="Avenir"/>
                <a:hlinkClick r:id="rId3">
                  <a:extLst>
                    <a:ext uri="{A12FA001-AC4F-418D-AE19-62706E023703}">
                      <ahyp:hlinkClr xmlns:ahyp="http://schemas.microsoft.com/office/drawing/2018/hyperlinkcolor" val="tx"/>
                    </a:ext>
                  </a:extLst>
                </a:hlinkClick>
              </a:rPr>
              <a:t>https://www.ncbi.nlm.nih.gov/pmc/articles/PMC8448794/#:~:text=While%20beneficial%20to%20all%20participants,functional%20status%2C%20and%20physical%20health</a:t>
            </a:r>
            <a:r>
              <a:rPr lang="en-US" sz="1200" b="0" i="0" u="none" strike="noStrike" cap="none">
                <a:solidFill>
                  <a:schemeClr val="dk1"/>
                </a:solidFill>
                <a:latin typeface="Avenir"/>
                <a:ea typeface="Avenir"/>
                <a:cs typeface="Avenir"/>
                <a:sym typeface="Avenir"/>
              </a:rPr>
              <a:t>.</a:t>
            </a:r>
            <a:endParaRPr sz="19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venir"/>
              <a:buNone/>
            </a:pPr>
            <a:endParaRPr sz="1200" b="0" i="0" u="none" strike="noStrike" cap="none">
              <a:solidFill>
                <a:schemeClr val="dk1"/>
              </a:solidFill>
              <a:latin typeface="Avenir"/>
              <a:ea typeface="Avenir"/>
              <a:cs typeface="Avenir"/>
              <a:sym typeface="Avenir"/>
            </a:endParaRPr>
          </a:p>
        </p:txBody>
      </p:sp>
      <p:pic>
        <p:nvPicPr>
          <p:cNvPr id="477" name="Google Shape;477;g3163408c01e_0_599"/>
          <p:cNvPicPr preferRelativeResize="0"/>
          <p:nvPr/>
        </p:nvPicPr>
        <p:blipFill rotWithShape="1">
          <a:blip r:embed="rId4">
            <a:alphaModFix/>
          </a:blip>
          <a:srcRect/>
          <a:stretch/>
        </p:blipFill>
        <p:spPr>
          <a:xfrm>
            <a:off x="520616" y="1487049"/>
            <a:ext cx="4092199" cy="2428065"/>
          </a:xfrm>
          <a:prstGeom prst="rect">
            <a:avLst/>
          </a:prstGeom>
          <a:noFill/>
          <a:ln>
            <a:noFill/>
          </a:ln>
        </p:spPr>
      </p:pic>
      <p:sp>
        <p:nvSpPr>
          <p:cNvPr id="478" name="Google Shape;478;g3163408c01e_0_599"/>
          <p:cNvSpPr txBox="1"/>
          <p:nvPr/>
        </p:nvSpPr>
        <p:spPr>
          <a:xfrm>
            <a:off x="619368" y="3915115"/>
            <a:ext cx="4092300" cy="1246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chemeClr val="dk1"/>
              </a:buClr>
              <a:buSzPts val="1300"/>
              <a:buFont typeface="Calibri"/>
              <a:buNone/>
            </a:pPr>
            <a:r>
              <a:rPr lang="en-US" sz="1300" b="0" i="0" u="none" strike="noStrike" cap="none">
                <a:solidFill>
                  <a:schemeClr val="dk1"/>
                </a:solidFill>
                <a:latin typeface="Calibri"/>
                <a:ea typeface="Calibri"/>
                <a:cs typeface="Calibri"/>
                <a:sym typeface="Calibri"/>
              </a:rPr>
              <a:t>Figure 1. Category of favorite activity by cognitive status. Note. AL = active leisure; NAL = non-active leisure; HH = household; REL/ORG = religious and organizational; PRO = productive; SHOP = shopping; SC = self-care; COO = care of others; MISC = other miscellaneous.</a:t>
            </a:r>
            <a:endParaRPr sz="1300" b="0" i="0" u="none" strike="noStrike" cap="none">
              <a:solidFill>
                <a:schemeClr val="dk1"/>
              </a:solidFill>
              <a:latin typeface="Calibri"/>
              <a:ea typeface="Calibri"/>
              <a:cs typeface="Calibri"/>
              <a:sym typeface="Calibri"/>
            </a:endParaRPr>
          </a:p>
        </p:txBody>
      </p:sp>
      <p:pic>
        <p:nvPicPr>
          <p:cNvPr id="479" name="Google Shape;479;g3163408c01e_0_599"/>
          <p:cNvPicPr preferRelativeResize="0"/>
          <p:nvPr/>
        </p:nvPicPr>
        <p:blipFill rotWithShape="1">
          <a:blip r:embed="rId5">
            <a:alphaModFix/>
          </a:blip>
          <a:srcRect/>
          <a:stretch/>
        </p:blipFill>
        <p:spPr>
          <a:xfrm>
            <a:off x="4854233" y="1289157"/>
            <a:ext cx="6718398" cy="1896966"/>
          </a:xfrm>
          <a:prstGeom prst="rect">
            <a:avLst/>
          </a:prstGeom>
          <a:noFill/>
          <a:ln>
            <a:noFill/>
          </a:ln>
        </p:spPr>
      </p:pic>
      <p:sp>
        <p:nvSpPr>
          <p:cNvPr id="480" name="Google Shape;480;g3163408c01e_0_599"/>
          <p:cNvSpPr txBox="1"/>
          <p:nvPr/>
        </p:nvSpPr>
        <p:spPr>
          <a:xfrm>
            <a:off x="4882253" y="3409101"/>
            <a:ext cx="6284100" cy="3180000"/>
          </a:xfrm>
          <a:prstGeom prst="rect">
            <a:avLst/>
          </a:prstGeom>
          <a:noFill/>
          <a:ln w="19050" cap="flat" cmpd="sng">
            <a:solidFill>
              <a:schemeClr val="accent4"/>
            </a:solidFill>
            <a:prstDash val="solid"/>
            <a:round/>
            <a:headEnd type="none" w="sm" len="sm"/>
            <a:tailEnd type="none" w="sm" len="sm"/>
          </a:ln>
        </p:spPr>
        <p:txBody>
          <a:bodyPr spcFirstLastPara="1" wrap="square" lIns="121900" tIns="121900" rIns="121900" bIns="121900" anchor="t" anchorCtr="0">
            <a:noAutofit/>
          </a:bodyPr>
          <a:lstStyle/>
          <a:p>
            <a:pPr marL="609600" marR="0" lvl="0" indent="-425450" algn="l" rtl="0">
              <a:lnSpc>
                <a:spcPct val="100000"/>
              </a:lnSpc>
              <a:spcBef>
                <a:spcPts val="0"/>
              </a:spcBef>
              <a:spcAft>
                <a:spcPts val="0"/>
              </a:spcAft>
              <a:buClr>
                <a:srgbClr val="181818"/>
              </a:buClr>
              <a:buSzPts val="1900"/>
              <a:buFont typeface="Arial"/>
              <a:buChar char="●"/>
            </a:pPr>
            <a:r>
              <a:rPr lang="en-US" sz="2400" b="0" i="0" u="none" strike="noStrike" cap="none">
                <a:solidFill>
                  <a:srgbClr val="181818"/>
                </a:solidFill>
                <a:latin typeface="Arial"/>
                <a:ea typeface="Arial"/>
                <a:cs typeface="Arial"/>
                <a:sym typeface="Arial"/>
              </a:rPr>
              <a:t>6000 participants with and without dementia </a:t>
            </a:r>
            <a:endParaRPr sz="2400" b="0" i="0" u="none" strike="noStrike" cap="none">
              <a:solidFill>
                <a:srgbClr val="181818"/>
              </a:solidFill>
              <a:latin typeface="Arial"/>
              <a:ea typeface="Arial"/>
              <a:cs typeface="Arial"/>
              <a:sym typeface="Arial"/>
            </a:endParaRPr>
          </a:p>
          <a:p>
            <a:pPr marL="609600" marR="0" lvl="0" indent="-425450" algn="l" rtl="0">
              <a:lnSpc>
                <a:spcPct val="100000"/>
              </a:lnSpc>
              <a:spcBef>
                <a:spcPts val="0"/>
              </a:spcBef>
              <a:spcAft>
                <a:spcPts val="0"/>
              </a:spcAft>
              <a:buClr>
                <a:srgbClr val="181818"/>
              </a:buClr>
              <a:buSzPts val="1900"/>
              <a:buFont typeface="Arial"/>
              <a:buChar char="●"/>
            </a:pPr>
            <a:r>
              <a:rPr lang="en-US" sz="2400" b="0" i="0" u="none" strike="noStrike" cap="none">
                <a:solidFill>
                  <a:srgbClr val="181818"/>
                </a:solidFill>
                <a:latin typeface="Arial"/>
                <a:ea typeface="Arial"/>
                <a:cs typeface="Arial"/>
                <a:sym typeface="Arial"/>
              </a:rPr>
              <a:t>Engaging in a favorite activity over the past year positively associated with:</a:t>
            </a:r>
            <a:endParaRPr sz="2400" b="0" i="0" u="none" strike="noStrike" cap="none">
              <a:solidFill>
                <a:srgbClr val="181818"/>
              </a:solidFill>
              <a:latin typeface="Arial"/>
              <a:ea typeface="Arial"/>
              <a:cs typeface="Arial"/>
              <a:sym typeface="Arial"/>
            </a:endParaRPr>
          </a:p>
          <a:p>
            <a:pPr marL="1219200" marR="0" lvl="1" indent="-425450" algn="l" rtl="0">
              <a:lnSpc>
                <a:spcPct val="100000"/>
              </a:lnSpc>
              <a:spcBef>
                <a:spcPts val="0"/>
              </a:spcBef>
              <a:spcAft>
                <a:spcPts val="0"/>
              </a:spcAft>
              <a:buClr>
                <a:srgbClr val="181818"/>
              </a:buClr>
              <a:buSzPts val="1900"/>
              <a:buFont typeface="Arial"/>
              <a:buChar char="○"/>
            </a:pPr>
            <a:r>
              <a:rPr lang="en-US" sz="2400" b="0" i="0" u="none" strike="noStrike" cap="none">
                <a:solidFill>
                  <a:srgbClr val="181818"/>
                </a:solidFill>
                <a:latin typeface="Arial"/>
                <a:ea typeface="Arial"/>
                <a:cs typeface="Arial"/>
                <a:sym typeface="Arial"/>
              </a:rPr>
              <a:t>Memory</a:t>
            </a:r>
            <a:endParaRPr sz="2400" b="0" i="0" u="none" strike="noStrike" cap="none">
              <a:solidFill>
                <a:srgbClr val="181818"/>
              </a:solidFill>
              <a:latin typeface="Arial"/>
              <a:ea typeface="Arial"/>
              <a:cs typeface="Arial"/>
              <a:sym typeface="Arial"/>
            </a:endParaRPr>
          </a:p>
          <a:p>
            <a:pPr marL="1219200" marR="0" lvl="1" indent="-425450" algn="l" rtl="0">
              <a:lnSpc>
                <a:spcPct val="100000"/>
              </a:lnSpc>
              <a:spcBef>
                <a:spcPts val="0"/>
              </a:spcBef>
              <a:spcAft>
                <a:spcPts val="0"/>
              </a:spcAft>
              <a:buClr>
                <a:srgbClr val="181818"/>
              </a:buClr>
              <a:buSzPts val="1900"/>
              <a:buFont typeface="Arial"/>
              <a:buChar char="○"/>
            </a:pPr>
            <a:r>
              <a:rPr lang="en-US" sz="2400" b="0" i="0" u="none" strike="noStrike" cap="none">
                <a:solidFill>
                  <a:srgbClr val="181818"/>
                </a:solidFill>
                <a:latin typeface="Arial"/>
                <a:ea typeface="Arial"/>
                <a:cs typeface="Arial"/>
                <a:sym typeface="Arial"/>
              </a:rPr>
              <a:t>Emotional well-being</a:t>
            </a:r>
            <a:endParaRPr sz="2400" b="0" i="0" u="none" strike="noStrike" cap="none">
              <a:solidFill>
                <a:srgbClr val="181818"/>
              </a:solidFill>
              <a:latin typeface="Arial"/>
              <a:ea typeface="Arial"/>
              <a:cs typeface="Arial"/>
              <a:sym typeface="Arial"/>
            </a:endParaRPr>
          </a:p>
          <a:p>
            <a:pPr marL="1219200" marR="0" lvl="1" indent="-425450" algn="l" rtl="0">
              <a:lnSpc>
                <a:spcPct val="100000"/>
              </a:lnSpc>
              <a:spcBef>
                <a:spcPts val="0"/>
              </a:spcBef>
              <a:spcAft>
                <a:spcPts val="0"/>
              </a:spcAft>
              <a:buClr>
                <a:srgbClr val="181818"/>
              </a:buClr>
              <a:buSzPts val="1900"/>
              <a:buFont typeface="Arial"/>
              <a:buChar char="○"/>
            </a:pPr>
            <a:r>
              <a:rPr lang="en-US" sz="2400" b="0" i="0" u="none" strike="noStrike" cap="none">
                <a:solidFill>
                  <a:srgbClr val="181818"/>
                </a:solidFill>
                <a:latin typeface="Arial"/>
                <a:ea typeface="Arial"/>
                <a:cs typeface="Arial"/>
                <a:sym typeface="Arial"/>
              </a:rPr>
              <a:t>Functional status</a:t>
            </a:r>
            <a:endParaRPr sz="2400" b="0" i="0" u="none" strike="noStrike" cap="none">
              <a:solidFill>
                <a:srgbClr val="181818"/>
              </a:solidFill>
              <a:latin typeface="Arial"/>
              <a:ea typeface="Arial"/>
              <a:cs typeface="Arial"/>
              <a:sym typeface="Arial"/>
            </a:endParaRPr>
          </a:p>
          <a:p>
            <a:pPr marL="1219200" marR="0" lvl="1" indent="-425450" algn="l" rtl="0">
              <a:lnSpc>
                <a:spcPct val="100000"/>
              </a:lnSpc>
              <a:spcBef>
                <a:spcPts val="0"/>
              </a:spcBef>
              <a:spcAft>
                <a:spcPts val="0"/>
              </a:spcAft>
              <a:buClr>
                <a:srgbClr val="181818"/>
              </a:buClr>
              <a:buSzPts val="1900"/>
              <a:buFont typeface="Arial"/>
              <a:buChar char="○"/>
            </a:pPr>
            <a:r>
              <a:rPr lang="en-US" sz="2400" b="0" i="0" u="none" strike="noStrike" cap="none">
                <a:solidFill>
                  <a:srgbClr val="181818"/>
                </a:solidFill>
                <a:latin typeface="Arial"/>
                <a:ea typeface="Arial"/>
                <a:cs typeface="Arial"/>
                <a:sym typeface="Arial"/>
              </a:rPr>
              <a:t>Physical health</a:t>
            </a:r>
            <a:endParaRPr sz="2400" b="0" i="0" u="none" strike="noStrike" cap="none">
              <a:solidFill>
                <a:srgbClr val="181818"/>
              </a:solidFill>
              <a:latin typeface="Arial"/>
              <a:ea typeface="Arial"/>
              <a:cs typeface="Arial"/>
              <a:sym typeface="Arial"/>
            </a:endParaRPr>
          </a:p>
        </p:txBody>
      </p:sp>
      <p:sp>
        <p:nvSpPr>
          <p:cNvPr id="481" name="Google Shape;481;g3163408c01e_0_599"/>
          <p:cNvSpPr txBox="1"/>
          <p:nvPr/>
        </p:nvSpPr>
        <p:spPr>
          <a:xfrm rot="-5400000">
            <a:off x="11702058" y="6382647"/>
            <a:ext cx="566700" cy="384000"/>
          </a:xfrm>
          <a:prstGeom prst="rect">
            <a:avLst/>
          </a:prstGeom>
          <a:noFill/>
          <a:ln>
            <a:noFill/>
          </a:ln>
        </p:spPr>
        <p:txBody>
          <a:bodyPr spcFirstLastPara="1" wrap="square" lIns="121900" tIns="60925" rIns="121900" bIns="60925" anchor="ctr"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chemeClr val="lt1"/>
                </a:solidFill>
                <a:latin typeface="Avenir"/>
                <a:ea typeface="Avenir"/>
                <a:cs typeface="Avenir"/>
                <a:sym typeface="Avenir"/>
              </a:rPr>
              <a:t>17</a:t>
            </a:fld>
            <a:endParaRPr sz="1400" b="0" i="0" u="none" strike="noStrike" cap="none">
              <a:solidFill>
                <a:schemeClr val="lt1"/>
              </a:solidFill>
              <a:latin typeface="Avenir"/>
              <a:ea typeface="Avenir"/>
              <a:cs typeface="Avenir"/>
              <a:sym typeface="Aveni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85"/>
        <p:cNvGrpSpPr/>
        <p:nvPr/>
      </p:nvGrpSpPr>
      <p:grpSpPr>
        <a:xfrm>
          <a:off x="0" y="0"/>
          <a:ext cx="0" cy="0"/>
          <a:chOff x="0" y="0"/>
          <a:chExt cx="0" cy="0"/>
        </a:xfrm>
      </p:grpSpPr>
      <p:pic>
        <p:nvPicPr>
          <p:cNvPr id="486" name="Google Shape;486;g3163408c01e_0_627"/>
          <p:cNvPicPr preferRelativeResize="0"/>
          <p:nvPr/>
        </p:nvPicPr>
        <p:blipFill rotWithShape="1">
          <a:blip r:embed="rId3">
            <a:alphaModFix/>
          </a:blip>
          <a:srcRect/>
          <a:stretch/>
        </p:blipFill>
        <p:spPr>
          <a:xfrm>
            <a:off x="206067" y="270133"/>
            <a:ext cx="7353898" cy="2425201"/>
          </a:xfrm>
          <a:prstGeom prst="rect">
            <a:avLst/>
          </a:prstGeom>
          <a:noFill/>
          <a:ln>
            <a:noFill/>
          </a:ln>
        </p:spPr>
      </p:pic>
      <p:sp>
        <p:nvSpPr>
          <p:cNvPr id="487" name="Google Shape;487;g3163408c01e_0_627"/>
          <p:cNvSpPr txBox="1"/>
          <p:nvPr/>
        </p:nvSpPr>
        <p:spPr>
          <a:xfrm>
            <a:off x="131631" y="2957285"/>
            <a:ext cx="5287200" cy="3357600"/>
          </a:xfrm>
          <a:prstGeom prst="rect">
            <a:avLst/>
          </a:prstGeom>
          <a:noFill/>
          <a:ln w="19050" cap="flat" cmpd="sng">
            <a:solidFill>
              <a:schemeClr val="accent4"/>
            </a:solidFill>
            <a:prstDash val="solid"/>
            <a:round/>
            <a:headEnd type="none" w="sm" len="sm"/>
            <a:tailEnd type="none" w="sm" len="sm"/>
          </a:ln>
        </p:spPr>
        <p:txBody>
          <a:bodyPr spcFirstLastPara="1" wrap="square" lIns="121900" tIns="121900" rIns="121900" bIns="121900" anchor="t" anchorCtr="0">
            <a:noAutofit/>
          </a:bodyPr>
          <a:lstStyle/>
          <a:p>
            <a:pPr marL="609600" marR="0" lvl="0" indent="-425450" algn="l" rtl="0">
              <a:lnSpc>
                <a:spcPct val="100000"/>
              </a:lnSpc>
              <a:spcBef>
                <a:spcPts val="0"/>
              </a:spcBef>
              <a:spcAft>
                <a:spcPts val="0"/>
              </a:spcAft>
              <a:buClr>
                <a:srgbClr val="181818"/>
              </a:buClr>
              <a:buSzPts val="1900"/>
              <a:buFont typeface="Arial"/>
              <a:buChar char="●"/>
            </a:pPr>
            <a:r>
              <a:rPr lang="en-US" sz="2400" b="0" i="0" u="none" strike="noStrike" cap="none">
                <a:solidFill>
                  <a:srgbClr val="181818"/>
                </a:solidFill>
                <a:latin typeface="Arial"/>
                <a:ea typeface="Arial"/>
                <a:cs typeface="Arial"/>
                <a:sym typeface="Arial"/>
              </a:rPr>
              <a:t>17 children with ADHD over 8 weeks of aerobic exercise (with fMRI studies before and after)</a:t>
            </a:r>
            <a:endParaRPr sz="2400" b="0" i="0" u="none" strike="noStrike" cap="none">
              <a:solidFill>
                <a:srgbClr val="181818"/>
              </a:solidFill>
              <a:latin typeface="Arial"/>
              <a:ea typeface="Arial"/>
              <a:cs typeface="Arial"/>
              <a:sym typeface="Arial"/>
            </a:endParaRPr>
          </a:p>
          <a:p>
            <a:pPr marL="609600" marR="0" lvl="0" indent="-425450" algn="l" rtl="0">
              <a:lnSpc>
                <a:spcPct val="100000"/>
              </a:lnSpc>
              <a:spcBef>
                <a:spcPts val="0"/>
              </a:spcBef>
              <a:spcAft>
                <a:spcPts val="0"/>
              </a:spcAft>
              <a:buClr>
                <a:srgbClr val="181818"/>
              </a:buClr>
              <a:buSzPts val="1900"/>
              <a:buFont typeface="Arial"/>
              <a:buChar char="●"/>
            </a:pPr>
            <a:r>
              <a:rPr lang="en-US" sz="2400" b="0" i="0" u="none" strike="noStrike" cap="none">
                <a:solidFill>
                  <a:srgbClr val="181818"/>
                </a:solidFill>
                <a:latin typeface="Arial"/>
                <a:ea typeface="Arial"/>
                <a:cs typeface="Arial"/>
                <a:sym typeface="Arial"/>
              </a:rPr>
              <a:t>With aerobic activity:</a:t>
            </a:r>
            <a:endParaRPr sz="2400" b="0" i="0" u="none" strike="noStrike" cap="none">
              <a:solidFill>
                <a:srgbClr val="181818"/>
              </a:solidFill>
              <a:latin typeface="Arial"/>
              <a:ea typeface="Arial"/>
              <a:cs typeface="Arial"/>
              <a:sym typeface="Arial"/>
            </a:endParaRPr>
          </a:p>
          <a:p>
            <a:pPr marL="1219200" marR="0" lvl="1" indent="-425450" algn="l" rtl="0">
              <a:lnSpc>
                <a:spcPct val="100000"/>
              </a:lnSpc>
              <a:spcBef>
                <a:spcPts val="0"/>
              </a:spcBef>
              <a:spcAft>
                <a:spcPts val="0"/>
              </a:spcAft>
              <a:buClr>
                <a:srgbClr val="181818"/>
              </a:buClr>
              <a:buSzPts val="1900"/>
              <a:buFont typeface="Arial"/>
              <a:buChar char="○"/>
            </a:pPr>
            <a:r>
              <a:rPr lang="en-US" sz="2400" b="0" i="0" u="none" strike="noStrike" cap="none">
                <a:solidFill>
                  <a:srgbClr val="181818"/>
                </a:solidFill>
                <a:latin typeface="Arial"/>
                <a:ea typeface="Arial"/>
                <a:cs typeface="Arial"/>
                <a:sym typeface="Arial"/>
              </a:rPr>
              <a:t>Found improved executive function</a:t>
            </a:r>
            <a:endParaRPr sz="2400" b="0" i="0" u="none" strike="noStrike" cap="none">
              <a:solidFill>
                <a:srgbClr val="181818"/>
              </a:solidFill>
              <a:latin typeface="Arial"/>
              <a:ea typeface="Arial"/>
              <a:cs typeface="Arial"/>
              <a:sym typeface="Arial"/>
            </a:endParaRPr>
          </a:p>
          <a:p>
            <a:pPr marL="1219200" marR="0" lvl="1" indent="-425450" algn="l" rtl="0">
              <a:lnSpc>
                <a:spcPct val="100000"/>
              </a:lnSpc>
              <a:spcBef>
                <a:spcPts val="0"/>
              </a:spcBef>
              <a:spcAft>
                <a:spcPts val="0"/>
              </a:spcAft>
              <a:buClr>
                <a:srgbClr val="181818"/>
              </a:buClr>
              <a:buSzPts val="1900"/>
              <a:buFont typeface="Arial"/>
              <a:buChar char="○"/>
            </a:pPr>
            <a:r>
              <a:rPr lang="en-US" sz="2400" b="0" i="0" u="none" strike="noStrike" cap="none">
                <a:solidFill>
                  <a:srgbClr val="181818"/>
                </a:solidFill>
                <a:latin typeface="Arial"/>
                <a:ea typeface="Arial"/>
                <a:cs typeface="Arial"/>
                <a:sym typeface="Arial"/>
              </a:rPr>
              <a:t>Decreased response time</a:t>
            </a:r>
            <a:endParaRPr sz="2400" b="0" i="0" u="none" strike="noStrike" cap="none">
              <a:solidFill>
                <a:srgbClr val="181818"/>
              </a:solidFill>
              <a:latin typeface="Arial"/>
              <a:ea typeface="Arial"/>
              <a:cs typeface="Arial"/>
              <a:sym typeface="Arial"/>
            </a:endParaRPr>
          </a:p>
        </p:txBody>
      </p:sp>
      <p:sp>
        <p:nvSpPr>
          <p:cNvPr id="488" name="Google Shape;488;g3163408c01e_0_627"/>
          <p:cNvSpPr txBox="1"/>
          <p:nvPr/>
        </p:nvSpPr>
        <p:spPr>
          <a:xfrm>
            <a:off x="3740964" y="6517241"/>
            <a:ext cx="5135700" cy="6156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venir"/>
                <a:ea typeface="Avenir"/>
                <a:cs typeface="Avenir"/>
                <a:sym typeface="Avenir"/>
              </a:rPr>
              <a:t>Jiang et al., 2022; </a:t>
            </a:r>
            <a:r>
              <a:rPr lang="en-US" sz="1200" b="0" i="0" u="sng" strike="noStrike" cap="none">
                <a:solidFill>
                  <a:schemeClr val="dk1"/>
                </a:solidFill>
                <a:latin typeface="Avenir"/>
                <a:ea typeface="Avenir"/>
                <a:cs typeface="Avenir"/>
                <a:sym typeface="Avenir"/>
                <a:hlinkClick r:id="rId4">
                  <a:extLst>
                    <a:ext uri="{A12FA001-AC4F-418D-AE19-62706E023703}">
                      <ahyp:hlinkClr xmlns:ahyp="http://schemas.microsoft.com/office/drawing/2018/hyperlinkcolor" val="tx"/>
                    </a:ext>
                  </a:extLst>
                </a:hlinkClick>
              </a:rPr>
              <a:t>https://pubmed.ncbi.nlm.nih.gov/35274372/</a:t>
            </a:r>
            <a:endParaRPr sz="12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chemeClr val="dk1"/>
              </a:buClr>
              <a:buSzPts val="1200"/>
              <a:buFont typeface="Avenir"/>
              <a:buNone/>
            </a:pPr>
            <a:endParaRPr sz="1200" b="0" i="0" u="none" strike="noStrike" cap="none">
              <a:solidFill>
                <a:schemeClr val="dk1"/>
              </a:solidFill>
              <a:latin typeface="Avenir"/>
              <a:ea typeface="Avenir"/>
              <a:cs typeface="Avenir"/>
              <a:sym typeface="Avenir"/>
            </a:endParaRPr>
          </a:p>
        </p:txBody>
      </p:sp>
      <p:sp>
        <p:nvSpPr>
          <p:cNvPr id="489" name="Google Shape;489;g3163408c01e_0_627"/>
          <p:cNvSpPr txBox="1"/>
          <p:nvPr/>
        </p:nvSpPr>
        <p:spPr>
          <a:xfrm rot="-5400000">
            <a:off x="11702058" y="6382647"/>
            <a:ext cx="566700" cy="384000"/>
          </a:xfrm>
          <a:prstGeom prst="rect">
            <a:avLst/>
          </a:prstGeom>
          <a:noFill/>
          <a:ln>
            <a:noFill/>
          </a:ln>
        </p:spPr>
        <p:txBody>
          <a:bodyPr spcFirstLastPara="1" wrap="square" lIns="121900" tIns="60925" rIns="121900" bIns="60925" anchor="ctr"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chemeClr val="lt1"/>
                </a:solidFill>
                <a:latin typeface="Avenir"/>
                <a:ea typeface="Avenir"/>
                <a:cs typeface="Avenir"/>
                <a:sym typeface="Avenir"/>
              </a:rPr>
              <a:t>18</a:t>
            </a:fld>
            <a:endParaRPr sz="1400" b="0" i="0" u="none" strike="noStrike" cap="none">
              <a:solidFill>
                <a:schemeClr val="lt1"/>
              </a:solidFill>
              <a:latin typeface="Avenir"/>
              <a:ea typeface="Avenir"/>
              <a:cs typeface="Avenir"/>
              <a:sym typeface="Avenir"/>
            </a:endParaRPr>
          </a:p>
        </p:txBody>
      </p:sp>
      <p:grpSp>
        <p:nvGrpSpPr>
          <p:cNvPr id="490" name="Google Shape;490;g3163408c01e_0_627"/>
          <p:cNvGrpSpPr/>
          <p:nvPr/>
        </p:nvGrpSpPr>
        <p:grpSpPr>
          <a:xfrm>
            <a:off x="0" y="-8467"/>
            <a:ext cx="12192133" cy="6866580"/>
            <a:chOff x="0" y="-8467"/>
            <a:chExt cx="12192133" cy="6866580"/>
          </a:xfrm>
        </p:grpSpPr>
        <p:cxnSp>
          <p:nvCxnSpPr>
            <p:cNvPr id="491" name="Google Shape;491;g3163408c01e_0_627"/>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492" name="Google Shape;492;g3163408c01e_0_627"/>
            <p:cNvCxnSpPr/>
            <p:nvPr/>
          </p:nvCxnSpPr>
          <p:spPr>
            <a:xfrm flipH="1">
              <a:off x="7425125" y="3681413"/>
              <a:ext cx="4763700" cy="3176700"/>
            </a:xfrm>
            <a:prstGeom prst="straightConnector1">
              <a:avLst/>
            </a:prstGeom>
            <a:noFill/>
            <a:ln w="9525" cap="flat" cmpd="sng">
              <a:solidFill>
                <a:srgbClr val="D8D8D8"/>
              </a:solidFill>
              <a:prstDash val="solid"/>
              <a:round/>
              <a:headEnd type="none" w="sm" len="sm"/>
              <a:tailEnd type="none" w="sm" len="sm"/>
            </a:ln>
          </p:spPr>
        </p:cxnSp>
        <p:sp>
          <p:nvSpPr>
            <p:cNvPr id="493" name="Google Shape;493;g3163408c01e_0_627"/>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4" name="Google Shape;494;g3163408c01e_0_627"/>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5" name="Google Shape;495;g3163408c01e_0_627"/>
            <p:cNvSpPr/>
            <p:nvPr/>
          </p:nvSpPr>
          <p:spPr>
            <a:xfrm>
              <a:off x="8932333" y="3048000"/>
              <a:ext cx="3259800" cy="3810000"/>
            </a:xfrm>
            <a:prstGeom prst="triangle">
              <a:avLst>
                <a:gd name="adj" fmla="val 100000"/>
              </a:avLst>
            </a:prstGeom>
            <a:solidFill>
              <a:schemeClr val="accent2">
                <a:alpha val="7059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g3163408c01e_0_627"/>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863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7" name="Google Shape;497;g3163408c01e_0_627"/>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863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8" name="Google Shape;498;g3163408c01e_0_627"/>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35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9" name="Google Shape;499;g3163408c01e_0_627"/>
            <p:cNvSpPr/>
            <p:nvPr/>
          </p:nvSpPr>
          <p:spPr>
            <a:xfrm>
              <a:off x="10371666" y="3589867"/>
              <a:ext cx="1817100" cy="326820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g3163408c01e_0_627"/>
            <p:cNvSpPr/>
            <p:nvPr/>
          </p:nvSpPr>
          <p:spPr>
            <a:xfrm>
              <a:off x="0" y="4013200"/>
              <a:ext cx="448800" cy="2844900"/>
            </a:xfrm>
            <a:prstGeom prst="triangle">
              <a:avLst>
                <a:gd name="adj" fmla="val 0"/>
              </a:avLst>
            </a:prstGeom>
            <a:solidFill>
              <a:schemeClr val="accent1">
                <a:alpha val="8353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501" name="Google Shape;501;g3163408c01e_0_627"/>
          <p:cNvPicPr preferRelativeResize="0"/>
          <p:nvPr/>
        </p:nvPicPr>
        <p:blipFill rotWithShape="1">
          <a:blip r:embed="rId5">
            <a:alphaModFix/>
          </a:blip>
          <a:srcRect/>
          <a:stretch/>
        </p:blipFill>
        <p:spPr>
          <a:xfrm>
            <a:off x="5564555" y="3274982"/>
            <a:ext cx="5866456" cy="3039904"/>
          </a:xfrm>
          <a:prstGeom prst="rect">
            <a:avLst/>
          </a:prstGeom>
          <a:noFill/>
          <a:ln>
            <a:noFill/>
          </a:ln>
        </p:spPr>
      </p:pic>
      <p:pic>
        <p:nvPicPr>
          <p:cNvPr id="502" name="Google Shape;502;g3163408c01e_0_627"/>
          <p:cNvPicPr preferRelativeResize="0"/>
          <p:nvPr/>
        </p:nvPicPr>
        <p:blipFill>
          <a:blip r:embed="rId6">
            <a:alphaModFix/>
          </a:blip>
          <a:stretch>
            <a:fillRect/>
          </a:stretch>
        </p:blipFill>
        <p:spPr>
          <a:xfrm>
            <a:off x="7559965" y="476650"/>
            <a:ext cx="4327235" cy="288482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grpSp>
        <p:nvGrpSpPr>
          <p:cNvPr id="507" name="Google Shape;507;g2d5e7fd7d1d_1_210"/>
          <p:cNvGrpSpPr/>
          <p:nvPr/>
        </p:nvGrpSpPr>
        <p:grpSpPr>
          <a:xfrm>
            <a:off x="-104" y="-8467"/>
            <a:ext cx="12192237" cy="6866580"/>
            <a:chOff x="-104" y="-8467"/>
            <a:chExt cx="12192237" cy="6866580"/>
          </a:xfrm>
        </p:grpSpPr>
        <p:cxnSp>
          <p:nvCxnSpPr>
            <p:cNvPr id="508" name="Google Shape;508;g2d5e7fd7d1d_1_210"/>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509" name="Google Shape;509;g2d5e7fd7d1d_1_210"/>
            <p:cNvCxnSpPr/>
            <p:nvPr/>
          </p:nvCxnSpPr>
          <p:spPr>
            <a:xfrm flipH="1">
              <a:off x="7425125" y="3681413"/>
              <a:ext cx="4763700" cy="3176700"/>
            </a:xfrm>
            <a:prstGeom prst="straightConnector1">
              <a:avLst/>
            </a:prstGeom>
            <a:noFill/>
            <a:ln w="9525" cap="flat" cmpd="sng">
              <a:solidFill>
                <a:srgbClr val="D8D8D8"/>
              </a:solidFill>
              <a:prstDash val="solid"/>
              <a:round/>
              <a:headEnd type="none" w="sm" len="sm"/>
              <a:tailEnd type="none" w="sm" len="sm"/>
            </a:ln>
          </p:spPr>
        </p:cxnSp>
        <p:sp>
          <p:nvSpPr>
            <p:cNvPr id="510" name="Google Shape;510;g2d5e7fd7d1d_1_210"/>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1" name="Google Shape;511;g2d5e7fd7d1d_1_210"/>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2" name="Google Shape;512;g2d5e7fd7d1d_1_210"/>
            <p:cNvSpPr/>
            <p:nvPr/>
          </p:nvSpPr>
          <p:spPr>
            <a:xfrm>
              <a:off x="8932333" y="3048000"/>
              <a:ext cx="3259800" cy="3810000"/>
            </a:xfrm>
            <a:prstGeom prst="triangle">
              <a:avLst>
                <a:gd name="adj" fmla="val 100000"/>
              </a:avLst>
            </a:prstGeom>
            <a:solidFill>
              <a:schemeClr val="accent2">
                <a:alpha val="7059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g2d5e7fd7d1d_1_210"/>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863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4" name="Google Shape;514;g2d5e7fd7d1d_1_210"/>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863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5" name="Google Shape;515;g2d5e7fd7d1d_1_210"/>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35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6" name="Google Shape;516;g2d5e7fd7d1d_1_210"/>
            <p:cNvSpPr/>
            <p:nvPr/>
          </p:nvSpPr>
          <p:spPr>
            <a:xfrm>
              <a:off x="10371666" y="3589867"/>
              <a:ext cx="1817100" cy="326820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g2d5e7fd7d1d_1_210"/>
            <p:cNvSpPr/>
            <p:nvPr/>
          </p:nvSpPr>
          <p:spPr>
            <a:xfrm rot="10800000">
              <a:off x="-104" y="54"/>
              <a:ext cx="842700" cy="5666100"/>
            </a:xfrm>
            <a:prstGeom prst="triangle">
              <a:avLst>
                <a:gd name="adj" fmla="val 100000"/>
              </a:avLst>
            </a:prstGeom>
            <a:solidFill>
              <a:schemeClr val="accent1">
                <a:alpha val="8353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518" name="Google Shape;518;g2d5e7fd7d1d_1_210"/>
          <p:cNvPicPr preferRelativeResize="0"/>
          <p:nvPr/>
        </p:nvPicPr>
        <p:blipFill rotWithShape="1">
          <a:blip r:embed="rId3">
            <a:alphaModFix/>
          </a:blip>
          <a:srcRect/>
          <a:stretch/>
        </p:blipFill>
        <p:spPr>
          <a:xfrm>
            <a:off x="406983" y="333993"/>
            <a:ext cx="7155797" cy="2415666"/>
          </a:xfrm>
          <a:prstGeom prst="rect">
            <a:avLst/>
          </a:prstGeom>
          <a:noFill/>
          <a:ln>
            <a:noFill/>
          </a:ln>
        </p:spPr>
      </p:pic>
      <p:pic>
        <p:nvPicPr>
          <p:cNvPr id="519" name="Google Shape;519;g2d5e7fd7d1d_1_210"/>
          <p:cNvPicPr preferRelativeResize="0"/>
          <p:nvPr/>
        </p:nvPicPr>
        <p:blipFill rotWithShape="1">
          <a:blip r:embed="rId4">
            <a:alphaModFix/>
          </a:blip>
          <a:srcRect/>
          <a:stretch/>
        </p:blipFill>
        <p:spPr>
          <a:xfrm>
            <a:off x="6544318" y="2480942"/>
            <a:ext cx="5374534" cy="3945502"/>
          </a:xfrm>
          <a:prstGeom prst="rect">
            <a:avLst/>
          </a:prstGeom>
          <a:noFill/>
          <a:ln>
            <a:noFill/>
          </a:ln>
        </p:spPr>
      </p:pic>
      <p:sp>
        <p:nvSpPr>
          <p:cNvPr id="520" name="Google Shape;520;g2d5e7fd7d1d_1_210"/>
          <p:cNvSpPr txBox="1"/>
          <p:nvPr/>
        </p:nvSpPr>
        <p:spPr>
          <a:xfrm>
            <a:off x="494973" y="3290743"/>
            <a:ext cx="5601300" cy="2325900"/>
          </a:xfrm>
          <a:prstGeom prst="rect">
            <a:avLst/>
          </a:prstGeom>
          <a:noFill/>
          <a:ln w="19050" cap="flat" cmpd="sng">
            <a:solidFill>
              <a:schemeClr val="accent4"/>
            </a:solidFill>
            <a:prstDash val="solid"/>
            <a:round/>
            <a:headEnd type="none" w="sm" len="sm"/>
            <a:tailEnd type="none" w="sm" len="sm"/>
          </a:ln>
        </p:spPr>
        <p:txBody>
          <a:bodyPr spcFirstLastPara="1" wrap="square" lIns="121900" tIns="121900" rIns="121900" bIns="121900" anchor="t" anchorCtr="0">
            <a:noAutofit/>
          </a:bodyPr>
          <a:lstStyle/>
          <a:p>
            <a:pPr marL="609600" marR="0" lvl="0" indent="-425450" algn="l" rtl="0">
              <a:lnSpc>
                <a:spcPct val="100000"/>
              </a:lnSpc>
              <a:spcBef>
                <a:spcPts val="0"/>
              </a:spcBef>
              <a:spcAft>
                <a:spcPts val="0"/>
              </a:spcAft>
              <a:buClr>
                <a:srgbClr val="181818"/>
              </a:buClr>
              <a:buSzPts val="1900"/>
              <a:buFont typeface="Arial"/>
              <a:buChar char="●"/>
            </a:pPr>
            <a:r>
              <a:rPr lang="en-US" sz="2400" b="0" i="0" u="none" strike="noStrike" cap="none">
                <a:solidFill>
                  <a:srgbClr val="181818"/>
                </a:solidFill>
                <a:latin typeface="Arial"/>
                <a:ea typeface="Arial"/>
                <a:cs typeface="Arial"/>
                <a:sym typeface="Arial"/>
              </a:rPr>
              <a:t>RCT with 120 adults with ADHD</a:t>
            </a:r>
            <a:endParaRPr sz="2400" b="0" i="0" u="none" strike="noStrike" cap="none">
              <a:solidFill>
                <a:srgbClr val="181818"/>
              </a:solidFill>
              <a:latin typeface="Arial"/>
              <a:ea typeface="Arial"/>
              <a:cs typeface="Arial"/>
              <a:sym typeface="Arial"/>
            </a:endParaRPr>
          </a:p>
          <a:p>
            <a:pPr marL="609600" marR="0" lvl="0" indent="-425450" algn="l" rtl="0">
              <a:lnSpc>
                <a:spcPct val="100000"/>
              </a:lnSpc>
              <a:spcBef>
                <a:spcPts val="0"/>
              </a:spcBef>
              <a:spcAft>
                <a:spcPts val="0"/>
              </a:spcAft>
              <a:buClr>
                <a:srgbClr val="181818"/>
              </a:buClr>
              <a:buSzPts val="1900"/>
              <a:buFont typeface="Arial"/>
              <a:buChar char="●"/>
            </a:pPr>
            <a:r>
              <a:rPr lang="en-US" sz="2400" b="0" i="0" u="none" strike="noStrike" cap="none">
                <a:solidFill>
                  <a:srgbClr val="181818"/>
                </a:solidFill>
                <a:latin typeface="Arial"/>
                <a:ea typeface="Arial"/>
                <a:cs typeface="Arial"/>
                <a:sym typeface="Arial"/>
              </a:rPr>
              <a:t>START program is a 12-week structured exercise program, with or without cognitive skills training</a:t>
            </a:r>
            <a:endParaRPr sz="2400" b="0" i="0" u="none" strike="noStrike" cap="none">
              <a:solidFill>
                <a:srgbClr val="181818"/>
              </a:solidFill>
              <a:latin typeface="Arial"/>
              <a:ea typeface="Arial"/>
              <a:cs typeface="Arial"/>
              <a:sym typeface="Arial"/>
            </a:endParaRPr>
          </a:p>
          <a:p>
            <a:pPr marL="609600" marR="0" lvl="0" indent="-425450" algn="l" rtl="0">
              <a:lnSpc>
                <a:spcPct val="100000"/>
              </a:lnSpc>
              <a:spcBef>
                <a:spcPts val="0"/>
              </a:spcBef>
              <a:spcAft>
                <a:spcPts val="0"/>
              </a:spcAft>
              <a:buClr>
                <a:srgbClr val="181818"/>
              </a:buClr>
              <a:buSzPts val="1900"/>
              <a:buFont typeface="Arial"/>
              <a:buChar char="●"/>
            </a:pPr>
            <a:r>
              <a:rPr lang="en-US" sz="2400" b="0" i="0" u="none" strike="noStrike" cap="none">
                <a:solidFill>
                  <a:srgbClr val="181818"/>
                </a:solidFill>
                <a:latin typeface="Arial"/>
                <a:ea typeface="Arial"/>
                <a:cs typeface="Arial"/>
                <a:sym typeface="Arial"/>
              </a:rPr>
              <a:t>Final results in fall 2024</a:t>
            </a:r>
            <a:endParaRPr sz="2400" b="0" i="0" u="none" strike="noStrike" cap="none">
              <a:solidFill>
                <a:srgbClr val="181818"/>
              </a:solidFill>
              <a:latin typeface="Arial"/>
              <a:ea typeface="Arial"/>
              <a:cs typeface="Arial"/>
              <a:sym typeface="Arial"/>
            </a:endParaRPr>
          </a:p>
        </p:txBody>
      </p:sp>
      <p:sp>
        <p:nvSpPr>
          <p:cNvPr id="521" name="Google Shape;521;g2d5e7fd7d1d_1_210"/>
          <p:cNvSpPr txBox="1"/>
          <p:nvPr/>
        </p:nvSpPr>
        <p:spPr>
          <a:xfrm>
            <a:off x="107892" y="6030977"/>
            <a:ext cx="6646500" cy="754200"/>
          </a:xfrm>
          <a:prstGeom prst="rect">
            <a:avLst/>
          </a:prstGeom>
          <a:solidFill>
            <a:schemeClr val="lt1"/>
          </a:solid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chemeClr val="dk1"/>
              </a:buClr>
              <a:buSzPts val="1100"/>
              <a:buFont typeface="Avenir"/>
              <a:buNone/>
            </a:pPr>
            <a:r>
              <a:rPr lang="en-US" sz="1100" b="0" i="0" u="sng" strike="noStrike" cap="none">
                <a:solidFill>
                  <a:schemeClr val="dk1"/>
                </a:solidFill>
                <a:latin typeface="Avenir"/>
                <a:ea typeface="Avenir"/>
                <a:cs typeface="Avenir"/>
                <a:sym typeface="Avenir"/>
                <a:hlinkClick r:id="rId5">
                  <a:extLst>
                    <a:ext uri="{A12FA001-AC4F-418D-AE19-62706E023703}">
                      <ahyp:hlinkClr xmlns:ahyp="http://schemas.microsoft.com/office/drawing/2018/hyperlinkcolor" val="tx"/>
                    </a:ext>
                  </a:extLst>
                </a:hlinkClick>
              </a:rPr>
              <a:t>Lindvall et al., 2023</a:t>
            </a:r>
            <a:r>
              <a:rPr lang="en-US" sz="1100" b="0" i="0" u="none" strike="noStrike" cap="none">
                <a:solidFill>
                  <a:schemeClr val="dk1"/>
                </a:solidFill>
                <a:latin typeface="Avenir"/>
                <a:ea typeface="Avenir"/>
                <a:cs typeface="Avenir"/>
                <a:sym typeface="Avenir"/>
              </a:rPr>
              <a:t>; </a:t>
            </a:r>
            <a:r>
              <a:rPr lang="en-US" sz="1100" b="0" i="0" u="sng" strike="noStrike" cap="none">
                <a:solidFill>
                  <a:schemeClr val="dk1"/>
                </a:solidFill>
                <a:latin typeface="Avenir"/>
                <a:ea typeface="Avenir"/>
                <a:cs typeface="Avenir"/>
                <a:sym typeface="Avenir"/>
                <a:hlinkClick r:id="rId5">
                  <a:extLst>
                    <a:ext uri="{A12FA001-AC4F-418D-AE19-62706E023703}">
                      <ahyp:hlinkClr xmlns:ahyp="http://schemas.microsoft.com/office/drawing/2018/hyperlinkcolor" val="tx"/>
                    </a:ext>
                  </a:extLst>
                </a:hlinkClick>
              </a:rPr>
              <a:t>START – physical exercise and person-centred cognitive skills training as treatment for adult ADHD: protocol for a randomized controlled trial | BMC Psychiatry | Full Text (biomedcentral.com)</a:t>
            </a:r>
            <a:endParaRPr sz="1100" b="0" i="0" u="none" strike="noStrike" cap="none">
              <a:solidFill>
                <a:schemeClr val="dk1"/>
              </a:solidFill>
              <a:latin typeface="Avenir"/>
              <a:ea typeface="Avenir"/>
              <a:cs typeface="Avenir"/>
              <a:sym typeface="Avenir"/>
            </a:endParaRPr>
          </a:p>
        </p:txBody>
      </p:sp>
      <p:pic>
        <p:nvPicPr>
          <p:cNvPr id="522" name="Google Shape;522;g2d5e7fd7d1d_1_210"/>
          <p:cNvPicPr preferRelativeResize="0"/>
          <p:nvPr/>
        </p:nvPicPr>
        <p:blipFill>
          <a:blip r:embed="rId6">
            <a:alphaModFix/>
          </a:blip>
          <a:stretch>
            <a:fillRect/>
          </a:stretch>
        </p:blipFill>
        <p:spPr>
          <a:xfrm>
            <a:off x="8043206" y="214251"/>
            <a:ext cx="3641319" cy="24156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g318efc303d5_0_26"/>
          <p:cNvSpPr txBox="1"/>
          <p:nvPr/>
        </p:nvSpPr>
        <p:spPr>
          <a:xfrm>
            <a:off x="4169025" y="108500"/>
            <a:ext cx="9639900" cy="100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5300" b="1">
                <a:solidFill>
                  <a:schemeClr val="dk1"/>
                </a:solidFill>
                <a:latin typeface="Calibri"/>
                <a:ea typeface="Calibri"/>
                <a:cs typeface="Calibri"/>
                <a:sym typeface="Calibri"/>
              </a:rPr>
              <a:t>No Disclosures</a:t>
            </a:r>
            <a:endParaRPr sz="5300" b="1">
              <a:solidFill>
                <a:schemeClr val="dk1"/>
              </a:solidFill>
              <a:latin typeface="Calibri"/>
              <a:ea typeface="Calibri"/>
              <a:cs typeface="Calibri"/>
              <a:sym typeface="Calibri"/>
            </a:endParaRPr>
          </a:p>
        </p:txBody>
      </p:sp>
      <p:pic>
        <p:nvPicPr>
          <p:cNvPr id="148" name="Google Shape;148;g318efc303d5_0_26" descr="File:Peace Of Nature (129019177).jpeg - Wikimedia Commons"/>
          <p:cNvPicPr preferRelativeResize="0"/>
          <p:nvPr/>
        </p:nvPicPr>
        <p:blipFill>
          <a:blip r:embed="rId3">
            <a:alphaModFix/>
          </a:blip>
          <a:stretch>
            <a:fillRect/>
          </a:stretch>
        </p:blipFill>
        <p:spPr>
          <a:xfrm>
            <a:off x="2267925" y="1294975"/>
            <a:ext cx="7883489" cy="525822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g2d5e7fd7d1d_1_226"/>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nvGrpSpPr>
          <p:cNvPr id="528" name="Google Shape;528;g2d5e7fd7d1d_1_226"/>
          <p:cNvGrpSpPr/>
          <p:nvPr/>
        </p:nvGrpSpPr>
        <p:grpSpPr>
          <a:xfrm>
            <a:off x="0" y="-8467"/>
            <a:ext cx="12192133" cy="6866580"/>
            <a:chOff x="0" y="-8467"/>
            <a:chExt cx="12192133" cy="6866580"/>
          </a:xfrm>
        </p:grpSpPr>
        <p:cxnSp>
          <p:nvCxnSpPr>
            <p:cNvPr id="529" name="Google Shape;529;g2d5e7fd7d1d_1_226"/>
            <p:cNvCxnSpPr/>
            <p:nvPr/>
          </p:nvCxnSpPr>
          <p:spPr>
            <a:xfrm flipH="1">
              <a:off x="7425125" y="3681413"/>
              <a:ext cx="4763700" cy="3176700"/>
            </a:xfrm>
            <a:prstGeom prst="straightConnector1">
              <a:avLst/>
            </a:prstGeom>
            <a:noFill/>
            <a:ln w="9525" cap="flat" cmpd="sng">
              <a:solidFill>
                <a:srgbClr val="D8D8D8"/>
              </a:solidFill>
              <a:prstDash val="solid"/>
              <a:round/>
              <a:headEnd type="none" w="sm" len="sm"/>
              <a:tailEnd type="none" w="sm" len="sm"/>
            </a:ln>
          </p:spPr>
        </p:cxnSp>
        <p:sp>
          <p:nvSpPr>
            <p:cNvPr id="530" name="Google Shape;530;g2d5e7fd7d1d_1_226"/>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1" name="Google Shape;531;g2d5e7fd7d1d_1_226"/>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2" name="Google Shape;532;g2d5e7fd7d1d_1_226"/>
            <p:cNvSpPr/>
            <p:nvPr/>
          </p:nvSpPr>
          <p:spPr>
            <a:xfrm>
              <a:off x="8932333" y="3048000"/>
              <a:ext cx="3259800" cy="3810000"/>
            </a:xfrm>
            <a:prstGeom prst="triangle">
              <a:avLst>
                <a:gd name="adj" fmla="val 100000"/>
              </a:avLst>
            </a:prstGeom>
            <a:solidFill>
              <a:schemeClr val="accent2">
                <a:alpha val="7059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 name="Google Shape;533;g2d5e7fd7d1d_1_226"/>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863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4" name="Google Shape;534;g2d5e7fd7d1d_1_226"/>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863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5" name="Google Shape;535;g2d5e7fd7d1d_1_226"/>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35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6" name="Google Shape;536;g2d5e7fd7d1d_1_226"/>
            <p:cNvSpPr/>
            <p:nvPr/>
          </p:nvSpPr>
          <p:spPr>
            <a:xfrm>
              <a:off x="10371666" y="3589867"/>
              <a:ext cx="1817100" cy="326820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g2d5e7fd7d1d_1_226"/>
            <p:cNvSpPr/>
            <p:nvPr/>
          </p:nvSpPr>
          <p:spPr>
            <a:xfrm>
              <a:off x="0" y="4013200"/>
              <a:ext cx="448800" cy="2844900"/>
            </a:xfrm>
            <a:prstGeom prst="triangle">
              <a:avLst>
                <a:gd name="adj" fmla="val 0"/>
              </a:avLst>
            </a:prstGeom>
            <a:solidFill>
              <a:schemeClr val="accent1">
                <a:alpha val="8353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38" name="Google Shape;538;g2d5e7fd7d1d_1_226"/>
          <p:cNvSpPr/>
          <p:nvPr/>
        </p:nvSpPr>
        <p:spPr>
          <a:xfrm>
            <a:off x="477012" y="480060"/>
            <a:ext cx="11238000" cy="5898000"/>
          </a:xfrm>
          <a:prstGeom prst="rect">
            <a:avLst/>
          </a:prstGeom>
          <a:solidFill>
            <a:srgbClr val="FFFFFF"/>
          </a:solidFill>
          <a:ln w="222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539" name="Google Shape;539;g2d5e7fd7d1d_1_226"/>
          <p:cNvSpPr txBox="1"/>
          <p:nvPr/>
        </p:nvSpPr>
        <p:spPr>
          <a:xfrm rot="-5400000">
            <a:off x="11702058" y="6382647"/>
            <a:ext cx="566700" cy="384000"/>
          </a:xfrm>
          <a:prstGeom prst="rect">
            <a:avLst/>
          </a:prstGeom>
          <a:noFill/>
          <a:ln>
            <a:noFill/>
          </a:ln>
        </p:spPr>
        <p:txBody>
          <a:bodyPr spcFirstLastPara="1" wrap="square" lIns="121900" tIns="60925" rIns="121900" bIns="60925" anchor="ctr"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chemeClr val="lt1"/>
                </a:solidFill>
                <a:latin typeface="Avenir"/>
                <a:ea typeface="Avenir"/>
                <a:cs typeface="Avenir"/>
                <a:sym typeface="Avenir"/>
              </a:rPr>
              <a:t>20</a:t>
            </a:fld>
            <a:endParaRPr sz="1400" b="0" i="0" u="none" strike="noStrike" cap="none">
              <a:solidFill>
                <a:schemeClr val="lt1"/>
              </a:solidFill>
              <a:latin typeface="Avenir"/>
              <a:ea typeface="Avenir"/>
              <a:cs typeface="Avenir"/>
              <a:sym typeface="Avenir"/>
            </a:endParaRPr>
          </a:p>
        </p:txBody>
      </p:sp>
      <p:sp>
        <p:nvSpPr>
          <p:cNvPr id="540" name="Google Shape;540;g2d5e7fd7d1d_1_226"/>
          <p:cNvSpPr txBox="1">
            <a:spLocks noGrp="1"/>
          </p:cNvSpPr>
          <p:nvPr>
            <p:ph type="title" idx="4294967295"/>
          </p:nvPr>
        </p:nvSpPr>
        <p:spPr>
          <a:xfrm>
            <a:off x="581800" y="581375"/>
            <a:ext cx="6633300" cy="17676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4E84"/>
              </a:buClr>
              <a:buSzPts val="4000"/>
              <a:buFont typeface="Arial Black"/>
              <a:buNone/>
            </a:pPr>
            <a:r>
              <a:rPr lang="en-US"/>
              <a:t>GREEN EXERCISE AND MENTAL HEALTH</a:t>
            </a:r>
            <a:endParaRPr/>
          </a:p>
        </p:txBody>
      </p:sp>
      <p:pic>
        <p:nvPicPr>
          <p:cNvPr id="541" name="Google Shape;541;g2d5e7fd7d1d_1_226"/>
          <p:cNvPicPr preferRelativeResize="0"/>
          <p:nvPr/>
        </p:nvPicPr>
        <p:blipFill rotWithShape="1">
          <a:blip r:embed="rId3">
            <a:alphaModFix/>
          </a:blip>
          <a:srcRect/>
          <a:stretch/>
        </p:blipFill>
        <p:spPr>
          <a:xfrm>
            <a:off x="5965667" y="3408567"/>
            <a:ext cx="5494066" cy="2880034"/>
          </a:xfrm>
          <a:prstGeom prst="rect">
            <a:avLst/>
          </a:prstGeom>
          <a:noFill/>
          <a:ln>
            <a:noFill/>
          </a:ln>
        </p:spPr>
      </p:pic>
      <p:pic>
        <p:nvPicPr>
          <p:cNvPr id="542" name="Google Shape;542;g2d5e7fd7d1d_1_226"/>
          <p:cNvPicPr preferRelativeResize="0"/>
          <p:nvPr/>
        </p:nvPicPr>
        <p:blipFill rotWithShape="1">
          <a:blip r:embed="rId4">
            <a:alphaModFix/>
          </a:blip>
          <a:srcRect/>
          <a:stretch/>
        </p:blipFill>
        <p:spPr>
          <a:xfrm>
            <a:off x="838200" y="1825635"/>
            <a:ext cx="5127466" cy="1905133"/>
          </a:xfrm>
          <a:prstGeom prst="rect">
            <a:avLst/>
          </a:prstGeom>
          <a:noFill/>
          <a:ln>
            <a:noFill/>
          </a:ln>
        </p:spPr>
      </p:pic>
      <p:sp>
        <p:nvSpPr>
          <p:cNvPr id="543" name="Google Shape;543;g2d5e7fd7d1d_1_226"/>
          <p:cNvSpPr txBox="1"/>
          <p:nvPr/>
        </p:nvSpPr>
        <p:spPr>
          <a:xfrm>
            <a:off x="691450" y="4185746"/>
            <a:ext cx="4872300" cy="1325700"/>
          </a:xfrm>
          <a:prstGeom prst="rect">
            <a:avLst/>
          </a:prstGeom>
          <a:noFill/>
          <a:ln w="19050" cap="flat" cmpd="sng">
            <a:solidFill>
              <a:schemeClr val="accent4"/>
            </a:solidFill>
            <a:prstDash val="solid"/>
            <a:round/>
            <a:headEnd type="none" w="sm" len="sm"/>
            <a:tailEnd type="none" w="sm" len="sm"/>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181818"/>
              </a:buClr>
              <a:buSzPts val="2400"/>
              <a:buFont typeface="Arial"/>
              <a:buNone/>
            </a:pPr>
            <a:r>
              <a:rPr lang="en-US" sz="2400" b="0" i="0" u="none" strike="noStrike" cap="none">
                <a:solidFill>
                  <a:srgbClr val="181818"/>
                </a:solidFill>
                <a:latin typeface="Arial"/>
                <a:ea typeface="Arial"/>
                <a:cs typeface="Arial"/>
                <a:sym typeface="Arial"/>
              </a:rPr>
              <a:t>Green exercise during COVID-19 showed PHQ-4 scores (anxiety and depression)</a:t>
            </a:r>
            <a:endParaRPr sz="2400" b="0" i="0" u="none" strike="noStrike" cap="none">
              <a:solidFill>
                <a:srgbClr val="181818"/>
              </a:solidFill>
              <a:latin typeface="Arial"/>
              <a:ea typeface="Arial"/>
              <a:cs typeface="Arial"/>
              <a:sym typeface="Arial"/>
            </a:endParaRPr>
          </a:p>
        </p:txBody>
      </p:sp>
      <p:sp>
        <p:nvSpPr>
          <p:cNvPr id="544" name="Google Shape;544;g2d5e7fd7d1d_1_226"/>
          <p:cNvSpPr txBox="1"/>
          <p:nvPr/>
        </p:nvSpPr>
        <p:spPr>
          <a:xfrm>
            <a:off x="691449" y="5767525"/>
            <a:ext cx="6414000" cy="6156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venir"/>
                <a:ea typeface="Avenir"/>
                <a:cs typeface="Avenir"/>
                <a:sym typeface="Avenir"/>
              </a:rPr>
              <a:t>Das &amp; Gailey, 2022; </a:t>
            </a:r>
            <a:r>
              <a:rPr lang="en-US" sz="1200" b="0" i="0" u="sng" strike="noStrike" cap="none">
                <a:solidFill>
                  <a:schemeClr val="dk1"/>
                </a:solidFill>
                <a:latin typeface="Avenir"/>
                <a:ea typeface="Avenir"/>
                <a:cs typeface="Avenir"/>
                <a:sym typeface="Avenir"/>
                <a:hlinkClick r:id="rId5">
                  <a:extLst>
                    <a:ext uri="{A12FA001-AC4F-418D-AE19-62706E023703}">
                      <ahyp:hlinkClr xmlns:ahyp="http://schemas.microsoft.com/office/drawing/2018/hyperlinkcolor" val="tx"/>
                    </a:ext>
                  </a:extLst>
                </a:hlinkClick>
              </a:rPr>
              <a:t>https://pubmed.ncbi.nlm.nih.gov/35854909/</a:t>
            </a:r>
            <a:endParaRPr sz="12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chemeClr val="dk1"/>
              </a:buClr>
              <a:buSzPts val="1200"/>
              <a:buFont typeface="Avenir"/>
              <a:buNone/>
            </a:pPr>
            <a:endParaRPr sz="1200" b="0" i="0" u="none" strike="noStrike" cap="none">
              <a:solidFill>
                <a:schemeClr val="dk1"/>
              </a:solidFill>
              <a:latin typeface="Avenir"/>
              <a:ea typeface="Avenir"/>
              <a:cs typeface="Avenir"/>
              <a:sym typeface="Avenir"/>
            </a:endParaRPr>
          </a:p>
        </p:txBody>
      </p:sp>
      <p:pic>
        <p:nvPicPr>
          <p:cNvPr id="545" name="Google Shape;545;g2d5e7fd7d1d_1_226"/>
          <p:cNvPicPr preferRelativeResize="0"/>
          <p:nvPr/>
        </p:nvPicPr>
        <p:blipFill>
          <a:blip r:embed="rId6">
            <a:alphaModFix/>
          </a:blip>
          <a:stretch>
            <a:fillRect/>
          </a:stretch>
        </p:blipFill>
        <p:spPr>
          <a:xfrm>
            <a:off x="6921100" y="304800"/>
            <a:ext cx="4872300" cy="28730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g2d5e7fd7d1d_1_187"/>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nvGrpSpPr>
          <p:cNvPr id="551" name="Google Shape;551;g2d5e7fd7d1d_1_187"/>
          <p:cNvGrpSpPr/>
          <p:nvPr/>
        </p:nvGrpSpPr>
        <p:grpSpPr>
          <a:xfrm>
            <a:off x="0" y="-8467"/>
            <a:ext cx="12192133" cy="6866580"/>
            <a:chOff x="0" y="-8467"/>
            <a:chExt cx="12192133" cy="6866580"/>
          </a:xfrm>
        </p:grpSpPr>
        <p:cxnSp>
          <p:nvCxnSpPr>
            <p:cNvPr id="552" name="Google Shape;552;g2d5e7fd7d1d_1_187"/>
            <p:cNvCxnSpPr/>
            <p:nvPr/>
          </p:nvCxnSpPr>
          <p:spPr>
            <a:xfrm>
              <a:off x="9371012" y="0"/>
              <a:ext cx="1219200" cy="6858000"/>
            </a:xfrm>
            <a:prstGeom prst="straightConnector1">
              <a:avLst/>
            </a:prstGeom>
            <a:noFill/>
            <a:ln w="9525" cap="flat" cmpd="sng">
              <a:solidFill>
                <a:srgbClr val="FFFFFF"/>
              </a:solidFill>
              <a:prstDash val="solid"/>
              <a:round/>
              <a:headEnd type="none" w="sm" len="sm"/>
              <a:tailEnd type="none" w="sm" len="sm"/>
            </a:ln>
          </p:spPr>
        </p:cxnSp>
        <p:cxnSp>
          <p:nvCxnSpPr>
            <p:cNvPr id="553" name="Google Shape;553;g2d5e7fd7d1d_1_187"/>
            <p:cNvCxnSpPr/>
            <p:nvPr/>
          </p:nvCxnSpPr>
          <p:spPr>
            <a:xfrm flipH="1">
              <a:off x="7425125" y="3681413"/>
              <a:ext cx="4763700" cy="3176700"/>
            </a:xfrm>
            <a:prstGeom prst="straightConnector1">
              <a:avLst/>
            </a:prstGeom>
            <a:noFill/>
            <a:ln w="9525" cap="flat" cmpd="sng">
              <a:solidFill>
                <a:srgbClr val="FFFFFF"/>
              </a:solidFill>
              <a:prstDash val="solid"/>
              <a:round/>
              <a:headEnd type="none" w="sm" len="sm"/>
              <a:tailEnd type="none" w="sm" len="sm"/>
            </a:ln>
          </p:spPr>
        </p:cxnSp>
        <p:sp>
          <p:nvSpPr>
            <p:cNvPr id="554" name="Google Shape;554;g2d5e7fd7d1d_1_187"/>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5" name="Google Shape;555;g2d5e7fd7d1d_1_187"/>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6" name="Google Shape;556;g2d5e7fd7d1d_1_187"/>
            <p:cNvSpPr/>
            <p:nvPr/>
          </p:nvSpPr>
          <p:spPr>
            <a:xfrm>
              <a:off x="8932333" y="3048000"/>
              <a:ext cx="3259800" cy="3810000"/>
            </a:xfrm>
            <a:prstGeom prst="triangle">
              <a:avLst>
                <a:gd name="adj" fmla="val 100000"/>
              </a:avLst>
            </a:prstGeom>
            <a:solidFill>
              <a:schemeClr val="accent2">
                <a:alpha val="7059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g2d5e7fd7d1d_1_187"/>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863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8" name="Google Shape;558;g2d5e7fd7d1d_1_187"/>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863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9" name="Google Shape;559;g2d5e7fd7d1d_1_187"/>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35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0" name="Google Shape;560;g2d5e7fd7d1d_1_187"/>
            <p:cNvSpPr/>
            <p:nvPr/>
          </p:nvSpPr>
          <p:spPr>
            <a:xfrm>
              <a:off x="10371666" y="3589867"/>
              <a:ext cx="1817100" cy="326820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g2d5e7fd7d1d_1_187"/>
            <p:cNvSpPr/>
            <p:nvPr/>
          </p:nvSpPr>
          <p:spPr>
            <a:xfrm>
              <a:off x="0" y="4013200"/>
              <a:ext cx="448800" cy="2844900"/>
            </a:xfrm>
            <a:prstGeom prst="triangle">
              <a:avLst>
                <a:gd name="adj" fmla="val 0"/>
              </a:avLst>
            </a:prstGeom>
            <a:solidFill>
              <a:schemeClr val="accent1">
                <a:alpha val="8353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62" name="Google Shape;562;g2d5e7fd7d1d_1_187"/>
          <p:cNvSpPr/>
          <p:nvPr/>
        </p:nvSpPr>
        <p:spPr>
          <a:xfrm>
            <a:off x="477000" y="480050"/>
            <a:ext cx="11290800" cy="5898000"/>
          </a:xfrm>
          <a:prstGeom prst="rect">
            <a:avLst/>
          </a:prstGeom>
          <a:solidFill>
            <a:srgbClr val="FFFFFF"/>
          </a:solidFill>
          <a:ln>
            <a:noFill/>
          </a:ln>
          <a:effectLst>
            <a:outerShdw blurRad="63500" dist="17780" dir="5400000" algn="t" rotWithShape="0">
              <a:srgbClr val="000000">
                <a:alpha val="4157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563" name="Google Shape;563;g2d5e7fd7d1d_1_187"/>
          <p:cNvSpPr txBox="1">
            <a:spLocks noGrp="1"/>
          </p:cNvSpPr>
          <p:nvPr>
            <p:ph type="title"/>
          </p:nvPr>
        </p:nvSpPr>
        <p:spPr>
          <a:xfrm>
            <a:off x="1117600" y="486833"/>
            <a:ext cx="14020800" cy="17676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4E84"/>
              </a:buClr>
              <a:buSzPts val="4000"/>
              <a:buFont typeface="Arial Black"/>
              <a:buNone/>
            </a:pPr>
            <a:r>
              <a:rPr lang="en-US"/>
              <a:t>GREEN EXERCISE AND MENTAL HEALTH</a:t>
            </a:r>
            <a:endParaRPr/>
          </a:p>
        </p:txBody>
      </p:sp>
      <p:pic>
        <p:nvPicPr>
          <p:cNvPr id="564" name="Google Shape;564;g2d5e7fd7d1d_1_187"/>
          <p:cNvPicPr preferRelativeResize="0"/>
          <p:nvPr/>
        </p:nvPicPr>
        <p:blipFill rotWithShape="1">
          <a:blip r:embed="rId3">
            <a:alphaModFix/>
          </a:blip>
          <a:srcRect/>
          <a:stretch/>
        </p:blipFill>
        <p:spPr>
          <a:xfrm>
            <a:off x="6134875" y="1709396"/>
            <a:ext cx="5658533" cy="2565667"/>
          </a:xfrm>
          <a:prstGeom prst="rect">
            <a:avLst/>
          </a:prstGeom>
          <a:noFill/>
          <a:ln>
            <a:noFill/>
          </a:ln>
        </p:spPr>
      </p:pic>
      <p:pic>
        <p:nvPicPr>
          <p:cNvPr id="565" name="Google Shape;565;g2d5e7fd7d1d_1_187"/>
          <p:cNvPicPr preferRelativeResize="0"/>
          <p:nvPr/>
        </p:nvPicPr>
        <p:blipFill rotWithShape="1">
          <a:blip r:embed="rId4">
            <a:alphaModFix/>
          </a:blip>
          <a:srcRect/>
          <a:stretch/>
        </p:blipFill>
        <p:spPr>
          <a:xfrm>
            <a:off x="680833" y="1488133"/>
            <a:ext cx="4872401" cy="3008182"/>
          </a:xfrm>
          <a:prstGeom prst="rect">
            <a:avLst/>
          </a:prstGeom>
          <a:noFill/>
          <a:ln>
            <a:noFill/>
          </a:ln>
        </p:spPr>
      </p:pic>
      <p:sp>
        <p:nvSpPr>
          <p:cNvPr id="566" name="Google Shape;566;g2d5e7fd7d1d_1_187"/>
          <p:cNvSpPr txBox="1"/>
          <p:nvPr/>
        </p:nvSpPr>
        <p:spPr>
          <a:xfrm>
            <a:off x="680825" y="5973925"/>
            <a:ext cx="7230300" cy="6156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venir"/>
                <a:ea typeface="Avenir"/>
                <a:cs typeface="Avenir"/>
                <a:sym typeface="Avenir"/>
              </a:rPr>
              <a:t>Rohm Young et al., 2022; </a:t>
            </a:r>
            <a:r>
              <a:rPr lang="en-US" sz="1200" b="0" i="0" u="sng" strike="noStrike" cap="none">
                <a:solidFill>
                  <a:schemeClr val="dk1"/>
                </a:solidFill>
                <a:latin typeface="Avenir"/>
                <a:ea typeface="Avenir"/>
                <a:cs typeface="Avenir"/>
                <a:sym typeface="Avenir"/>
                <a:hlinkClick r:id="rId5">
                  <a:extLst>
                    <a:ext uri="{A12FA001-AC4F-418D-AE19-62706E023703}">
                      <ahyp:hlinkClr xmlns:ahyp="http://schemas.microsoft.com/office/drawing/2018/hyperlinkcolor" val="tx"/>
                    </a:ext>
                  </a:extLst>
                </a:hlinkClick>
              </a:rPr>
              <a:t>https://www.sciencedirect.com/science/article/pii/S0091743521004369</a:t>
            </a:r>
            <a:endParaRPr sz="12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chemeClr val="dk1"/>
              </a:buClr>
              <a:buSzPts val="1200"/>
              <a:buFont typeface="Avenir"/>
              <a:buNone/>
            </a:pPr>
            <a:endParaRPr sz="1200" b="0" i="0" u="none" strike="noStrike" cap="none">
              <a:solidFill>
                <a:schemeClr val="dk1"/>
              </a:solidFill>
              <a:latin typeface="Avenir"/>
              <a:ea typeface="Avenir"/>
              <a:cs typeface="Avenir"/>
              <a:sym typeface="Avenir"/>
            </a:endParaRPr>
          </a:p>
        </p:txBody>
      </p:sp>
      <p:sp>
        <p:nvSpPr>
          <p:cNvPr id="567" name="Google Shape;567;g2d5e7fd7d1d_1_187"/>
          <p:cNvSpPr txBox="1"/>
          <p:nvPr/>
        </p:nvSpPr>
        <p:spPr>
          <a:xfrm>
            <a:off x="777607" y="4820433"/>
            <a:ext cx="10636800" cy="1153500"/>
          </a:xfrm>
          <a:prstGeom prst="rect">
            <a:avLst/>
          </a:prstGeom>
          <a:noFill/>
          <a:ln w="19050" cap="flat" cmpd="sng">
            <a:solidFill>
              <a:schemeClr val="accent4"/>
            </a:solidFill>
            <a:prstDash val="solid"/>
            <a:round/>
            <a:headEnd type="none" w="sm" len="sm"/>
            <a:tailEnd type="none" w="sm" len="sm"/>
          </a:ln>
        </p:spPr>
        <p:txBody>
          <a:bodyPr spcFirstLastPara="1" wrap="square" lIns="121900" tIns="121900" rIns="121900" bIns="121900" anchor="t" anchorCtr="0">
            <a:noAutofit/>
          </a:bodyPr>
          <a:lstStyle/>
          <a:p>
            <a:pPr marL="609600" marR="0" lvl="0" indent="-425450" algn="l" rtl="0">
              <a:lnSpc>
                <a:spcPct val="100000"/>
              </a:lnSpc>
              <a:spcBef>
                <a:spcPts val="0"/>
              </a:spcBef>
              <a:spcAft>
                <a:spcPts val="0"/>
              </a:spcAft>
              <a:buClr>
                <a:srgbClr val="181818"/>
              </a:buClr>
              <a:buSzPts val="1900"/>
              <a:buFont typeface="Arial"/>
              <a:buChar char="●"/>
            </a:pPr>
            <a:r>
              <a:rPr lang="en-US" sz="2400" b="0" i="0" u="none" strike="noStrike" cap="none">
                <a:solidFill>
                  <a:srgbClr val="181818"/>
                </a:solidFill>
                <a:latin typeface="Arial"/>
                <a:ea typeface="Arial"/>
                <a:cs typeface="Arial"/>
                <a:sym typeface="Arial"/>
              </a:rPr>
              <a:t>20,000 adults during COVID-19</a:t>
            </a:r>
            <a:endParaRPr sz="2400" b="0" i="0" u="none" strike="noStrike" cap="none">
              <a:solidFill>
                <a:srgbClr val="181818"/>
              </a:solidFill>
              <a:latin typeface="Arial"/>
              <a:ea typeface="Arial"/>
              <a:cs typeface="Arial"/>
              <a:sym typeface="Arial"/>
            </a:endParaRPr>
          </a:p>
          <a:p>
            <a:pPr marL="609600" marR="0" lvl="0" indent="-425450" algn="l" rtl="0">
              <a:lnSpc>
                <a:spcPct val="100000"/>
              </a:lnSpc>
              <a:spcBef>
                <a:spcPts val="0"/>
              </a:spcBef>
              <a:spcAft>
                <a:spcPts val="0"/>
              </a:spcAft>
              <a:buClr>
                <a:srgbClr val="181818"/>
              </a:buClr>
              <a:buSzPts val="1900"/>
              <a:buFont typeface="Arial"/>
              <a:buChar char="●"/>
            </a:pPr>
            <a:r>
              <a:rPr lang="en-US" sz="2400" b="0" i="0" u="none" strike="noStrike" cap="none">
                <a:solidFill>
                  <a:srgbClr val="181818"/>
                </a:solidFill>
                <a:latin typeface="Arial"/>
                <a:ea typeface="Arial"/>
                <a:cs typeface="Arial"/>
                <a:sym typeface="Arial"/>
              </a:rPr>
              <a:t>Low physical activity associated with higher anxiety and depression</a:t>
            </a:r>
            <a:endParaRPr sz="2400" b="0" i="0" u="none" strike="noStrike" cap="none">
              <a:solidFill>
                <a:srgbClr val="181818"/>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g2d5e7fd7d1d_1_166"/>
          <p:cNvSpPr/>
          <p:nvPr/>
        </p:nvSpPr>
        <p:spPr>
          <a:xfrm>
            <a:off x="0" y="0"/>
            <a:ext cx="12189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nvGrpSpPr>
          <p:cNvPr id="573" name="Google Shape;573;g2d5e7fd7d1d_1_166"/>
          <p:cNvGrpSpPr/>
          <p:nvPr/>
        </p:nvGrpSpPr>
        <p:grpSpPr>
          <a:xfrm>
            <a:off x="0" y="-8467"/>
            <a:ext cx="12192133" cy="6866580"/>
            <a:chOff x="0" y="-8467"/>
            <a:chExt cx="12192133" cy="6866580"/>
          </a:xfrm>
        </p:grpSpPr>
        <p:cxnSp>
          <p:nvCxnSpPr>
            <p:cNvPr id="574" name="Google Shape;574;g2d5e7fd7d1d_1_166"/>
            <p:cNvCxnSpPr/>
            <p:nvPr/>
          </p:nvCxnSpPr>
          <p:spPr>
            <a:xfrm flipH="1">
              <a:off x="7425125" y="3681413"/>
              <a:ext cx="4763700" cy="3176700"/>
            </a:xfrm>
            <a:prstGeom prst="straightConnector1">
              <a:avLst/>
            </a:prstGeom>
            <a:noFill/>
            <a:ln w="9525" cap="flat" cmpd="sng">
              <a:solidFill>
                <a:srgbClr val="D8D8D8"/>
              </a:solidFill>
              <a:prstDash val="solid"/>
              <a:round/>
              <a:headEnd type="none" w="sm" len="sm"/>
              <a:tailEnd type="none" w="sm" len="sm"/>
            </a:ln>
          </p:spPr>
        </p:cxnSp>
        <p:sp>
          <p:nvSpPr>
            <p:cNvPr id="575" name="Google Shape;575;g2d5e7fd7d1d_1_166"/>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6" name="Google Shape;576;g2d5e7fd7d1d_1_166"/>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7" name="Google Shape;577;g2d5e7fd7d1d_1_166"/>
            <p:cNvSpPr/>
            <p:nvPr/>
          </p:nvSpPr>
          <p:spPr>
            <a:xfrm>
              <a:off x="8932333" y="3048000"/>
              <a:ext cx="3259800" cy="3810000"/>
            </a:xfrm>
            <a:prstGeom prst="triangle">
              <a:avLst>
                <a:gd name="adj" fmla="val 100000"/>
              </a:avLst>
            </a:prstGeom>
            <a:solidFill>
              <a:schemeClr val="accent2">
                <a:alpha val="7059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g2d5e7fd7d1d_1_166"/>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863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9" name="Google Shape;579;g2d5e7fd7d1d_1_166"/>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863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0" name="Google Shape;580;g2d5e7fd7d1d_1_166"/>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35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1" name="Google Shape;581;g2d5e7fd7d1d_1_166"/>
            <p:cNvSpPr/>
            <p:nvPr/>
          </p:nvSpPr>
          <p:spPr>
            <a:xfrm>
              <a:off x="10371666" y="3589867"/>
              <a:ext cx="1817100" cy="326820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g2d5e7fd7d1d_1_166"/>
            <p:cNvSpPr/>
            <p:nvPr/>
          </p:nvSpPr>
          <p:spPr>
            <a:xfrm>
              <a:off x="0" y="4013200"/>
              <a:ext cx="448800" cy="2844900"/>
            </a:xfrm>
            <a:prstGeom prst="triangle">
              <a:avLst>
                <a:gd name="adj" fmla="val 0"/>
              </a:avLst>
            </a:prstGeom>
            <a:solidFill>
              <a:schemeClr val="accent1">
                <a:alpha val="8353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83" name="Google Shape;583;g2d5e7fd7d1d_1_166"/>
          <p:cNvSpPr/>
          <p:nvPr/>
        </p:nvSpPr>
        <p:spPr>
          <a:xfrm>
            <a:off x="477000" y="480050"/>
            <a:ext cx="9993900" cy="5898000"/>
          </a:xfrm>
          <a:prstGeom prst="rect">
            <a:avLst/>
          </a:prstGeom>
          <a:solidFill>
            <a:srgbClr val="FFFFFF"/>
          </a:solidFill>
          <a:ln>
            <a:noFill/>
          </a:ln>
          <a:effectLst>
            <a:outerShdw blurRad="63500" dist="17780" dir="5400000" algn="t" rotWithShape="0">
              <a:srgbClr val="000000">
                <a:alpha val="4157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584" name="Google Shape;584;g2d5e7fd7d1d_1_166"/>
          <p:cNvSpPr txBox="1">
            <a:spLocks noGrp="1"/>
          </p:cNvSpPr>
          <p:nvPr>
            <p:ph type="title" idx="4294967295"/>
          </p:nvPr>
        </p:nvSpPr>
        <p:spPr>
          <a:xfrm>
            <a:off x="1117600" y="486833"/>
            <a:ext cx="14020800" cy="17676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4E84"/>
              </a:buClr>
              <a:buSzPts val="4000"/>
              <a:buFont typeface="Arial Black"/>
              <a:buNone/>
            </a:pPr>
            <a:r>
              <a:rPr lang="en-US"/>
              <a:t>GREEN EXERCISE AND MENTAL HEALTH</a:t>
            </a:r>
            <a:endParaRPr/>
          </a:p>
        </p:txBody>
      </p:sp>
      <p:pic>
        <p:nvPicPr>
          <p:cNvPr id="585" name="Google Shape;585;g2d5e7fd7d1d_1_166"/>
          <p:cNvPicPr preferRelativeResize="0"/>
          <p:nvPr/>
        </p:nvPicPr>
        <p:blipFill rotWithShape="1">
          <a:blip r:embed="rId3">
            <a:alphaModFix/>
          </a:blip>
          <a:srcRect/>
          <a:stretch/>
        </p:blipFill>
        <p:spPr>
          <a:xfrm>
            <a:off x="5708392" y="1622983"/>
            <a:ext cx="5732129" cy="3993499"/>
          </a:xfrm>
          <a:prstGeom prst="rect">
            <a:avLst/>
          </a:prstGeom>
          <a:noFill/>
          <a:ln>
            <a:noFill/>
          </a:ln>
        </p:spPr>
      </p:pic>
      <p:pic>
        <p:nvPicPr>
          <p:cNvPr id="586" name="Google Shape;586;g2d5e7fd7d1d_1_166"/>
          <p:cNvPicPr preferRelativeResize="0"/>
          <p:nvPr/>
        </p:nvPicPr>
        <p:blipFill rotWithShape="1">
          <a:blip r:embed="rId4">
            <a:alphaModFix/>
          </a:blip>
          <a:srcRect/>
          <a:stretch/>
        </p:blipFill>
        <p:spPr>
          <a:xfrm>
            <a:off x="661100" y="1541908"/>
            <a:ext cx="4810101" cy="1603367"/>
          </a:xfrm>
          <a:prstGeom prst="rect">
            <a:avLst/>
          </a:prstGeom>
          <a:noFill/>
          <a:ln>
            <a:noFill/>
          </a:ln>
        </p:spPr>
      </p:pic>
      <p:sp>
        <p:nvSpPr>
          <p:cNvPr id="587" name="Google Shape;587;g2d5e7fd7d1d_1_166"/>
          <p:cNvSpPr txBox="1"/>
          <p:nvPr/>
        </p:nvSpPr>
        <p:spPr>
          <a:xfrm>
            <a:off x="476999" y="5819125"/>
            <a:ext cx="7696800" cy="6156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venir"/>
                <a:ea typeface="Avenir"/>
                <a:cs typeface="Avenir"/>
                <a:sym typeface="Avenir"/>
              </a:rPr>
              <a:t>Hazlehurst et al., 2022; </a:t>
            </a:r>
            <a:r>
              <a:rPr lang="en-US" sz="1200" b="0" i="0" u="sng" strike="noStrike" cap="none">
                <a:solidFill>
                  <a:schemeClr val="dk1"/>
                </a:solidFill>
                <a:latin typeface="Avenir"/>
                <a:ea typeface="Avenir"/>
                <a:cs typeface="Avenir"/>
                <a:sym typeface="Avenir"/>
                <a:hlinkClick r:id="rId5">
                  <a:extLst>
                    <a:ext uri="{A12FA001-AC4F-418D-AE19-62706E023703}">
                      <ahyp:hlinkClr xmlns:ahyp="http://schemas.microsoft.com/office/drawing/2018/hyperlinkcolor" val="tx"/>
                    </a:ext>
                  </a:extLst>
                </a:hlinkClick>
              </a:rPr>
              <a:t>https://bmcpublichealth.biomedcentral.com/articles/10.1186/s12889-022-13148-2</a:t>
            </a:r>
            <a:endParaRPr sz="12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chemeClr val="dk1"/>
              </a:buClr>
              <a:buSzPts val="1200"/>
              <a:buFont typeface="Avenir"/>
              <a:buNone/>
            </a:pPr>
            <a:endParaRPr sz="1200" b="0" i="0" u="none" strike="noStrike" cap="none">
              <a:solidFill>
                <a:schemeClr val="dk1"/>
              </a:solidFill>
              <a:latin typeface="Avenir"/>
              <a:ea typeface="Avenir"/>
              <a:cs typeface="Avenir"/>
              <a:sym typeface="Avenir"/>
            </a:endParaRPr>
          </a:p>
        </p:txBody>
      </p:sp>
      <p:sp>
        <p:nvSpPr>
          <p:cNvPr id="588" name="Google Shape;588;g2d5e7fd7d1d_1_166"/>
          <p:cNvSpPr txBox="1"/>
          <p:nvPr/>
        </p:nvSpPr>
        <p:spPr>
          <a:xfrm>
            <a:off x="661100" y="4013283"/>
            <a:ext cx="4913100" cy="1603200"/>
          </a:xfrm>
          <a:prstGeom prst="rect">
            <a:avLst/>
          </a:prstGeom>
          <a:noFill/>
          <a:ln w="19050" cap="flat" cmpd="sng">
            <a:solidFill>
              <a:schemeClr val="accent4"/>
            </a:solidFill>
            <a:prstDash val="solid"/>
            <a:round/>
            <a:headEnd type="none" w="sm" len="sm"/>
            <a:tailEnd type="none" w="sm" len="sm"/>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181818"/>
              </a:buClr>
              <a:buSzPts val="2400"/>
              <a:buFont typeface="Arial"/>
              <a:buNone/>
            </a:pPr>
            <a:r>
              <a:rPr lang="en-US" sz="2400" b="0" i="0" u="none" strike="noStrike" cap="none">
                <a:solidFill>
                  <a:srgbClr val="181818"/>
                </a:solidFill>
                <a:latin typeface="Arial"/>
                <a:ea typeface="Arial"/>
                <a:cs typeface="Arial"/>
                <a:sym typeface="Arial"/>
              </a:rPr>
              <a:t>COVID-19 access to parks associated with better mental health for children and parents</a:t>
            </a:r>
            <a:endParaRPr sz="2400" b="0" i="0" u="none" strike="noStrike" cap="none">
              <a:solidFill>
                <a:srgbClr val="181818"/>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g2d5e7fd7d1d_1_144"/>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nvGrpSpPr>
          <p:cNvPr id="594" name="Google Shape;594;g2d5e7fd7d1d_1_144"/>
          <p:cNvGrpSpPr/>
          <p:nvPr/>
        </p:nvGrpSpPr>
        <p:grpSpPr>
          <a:xfrm>
            <a:off x="0" y="-8467"/>
            <a:ext cx="12192133" cy="6866580"/>
            <a:chOff x="0" y="-8467"/>
            <a:chExt cx="12192133" cy="6866580"/>
          </a:xfrm>
        </p:grpSpPr>
        <p:cxnSp>
          <p:nvCxnSpPr>
            <p:cNvPr id="595" name="Google Shape;595;g2d5e7fd7d1d_1_144"/>
            <p:cNvCxnSpPr/>
            <p:nvPr/>
          </p:nvCxnSpPr>
          <p:spPr>
            <a:xfrm flipH="1">
              <a:off x="7425125" y="3681413"/>
              <a:ext cx="4763700" cy="3176700"/>
            </a:xfrm>
            <a:prstGeom prst="straightConnector1">
              <a:avLst/>
            </a:prstGeom>
            <a:noFill/>
            <a:ln w="9525" cap="flat" cmpd="sng">
              <a:solidFill>
                <a:srgbClr val="D8D8D8"/>
              </a:solidFill>
              <a:prstDash val="solid"/>
              <a:round/>
              <a:headEnd type="none" w="sm" len="sm"/>
              <a:tailEnd type="none" w="sm" len="sm"/>
            </a:ln>
          </p:spPr>
        </p:cxnSp>
        <p:sp>
          <p:nvSpPr>
            <p:cNvPr id="596" name="Google Shape;596;g2d5e7fd7d1d_1_144"/>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7" name="Google Shape;597;g2d5e7fd7d1d_1_144"/>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8" name="Google Shape;598;g2d5e7fd7d1d_1_144"/>
            <p:cNvSpPr/>
            <p:nvPr/>
          </p:nvSpPr>
          <p:spPr>
            <a:xfrm>
              <a:off x="8932333" y="3048000"/>
              <a:ext cx="3259800" cy="3810000"/>
            </a:xfrm>
            <a:prstGeom prst="triangle">
              <a:avLst>
                <a:gd name="adj" fmla="val 100000"/>
              </a:avLst>
            </a:prstGeom>
            <a:solidFill>
              <a:schemeClr val="accent2">
                <a:alpha val="7059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g2d5e7fd7d1d_1_144"/>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863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0" name="Google Shape;600;g2d5e7fd7d1d_1_144"/>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863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1" name="Google Shape;601;g2d5e7fd7d1d_1_144"/>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35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2" name="Google Shape;602;g2d5e7fd7d1d_1_144"/>
            <p:cNvSpPr/>
            <p:nvPr/>
          </p:nvSpPr>
          <p:spPr>
            <a:xfrm>
              <a:off x="10371666" y="3589867"/>
              <a:ext cx="1817100" cy="326820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g2d5e7fd7d1d_1_144"/>
            <p:cNvSpPr/>
            <p:nvPr/>
          </p:nvSpPr>
          <p:spPr>
            <a:xfrm>
              <a:off x="0" y="4013200"/>
              <a:ext cx="448800" cy="2844900"/>
            </a:xfrm>
            <a:prstGeom prst="triangle">
              <a:avLst>
                <a:gd name="adj" fmla="val 0"/>
              </a:avLst>
            </a:prstGeom>
            <a:solidFill>
              <a:schemeClr val="accent1">
                <a:alpha val="8353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04" name="Google Shape;604;g2d5e7fd7d1d_1_144"/>
          <p:cNvSpPr/>
          <p:nvPr/>
        </p:nvSpPr>
        <p:spPr>
          <a:xfrm>
            <a:off x="477012" y="480060"/>
            <a:ext cx="11238000" cy="5898000"/>
          </a:xfrm>
          <a:prstGeom prst="rect">
            <a:avLst/>
          </a:prstGeom>
          <a:solidFill>
            <a:srgbClr val="FFFFFF"/>
          </a:solidFill>
          <a:ln w="222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605" name="Google Shape;605;g2d5e7fd7d1d_1_144"/>
          <p:cNvSpPr txBox="1">
            <a:spLocks noGrp="1"/>
          </p:cNvSpPr>
          <p:nvPr>
            <p:ph type="title" idx="4294967295"/>
          </p:nvPr>
        </p:nvSpPr>
        <p:spPr>
          <a:xfrm>
            <a:off x="1117600" y="486833"/>
            <a:ext cx="14020800" cy="17676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004E84"/>
              </a:buClr>
              <a:buSzPts val="4000"/>
              <a:buFont typeface="Arial Black"/>
              <a:buNone/>
            </a:pPr>
            <a:r>
              <a:rPr lang="en-US"/>
              <a:t>GREEN EXERCISE AND MENTAL HEALTH</a:t>
            </a:r>
            <a:endParaRPr/>
          </a:p>
        </p:txBody>
      </p:sp>
      <p:pic>
        <p:nvPicPr>
          <p:cNvPr id="606" name="Google Shape;606;g2d5e7fd7d1d_1_144"/>
          <p:cNvPicPr preferRelativeResize="0"/>
          <p:nvPr/>
        </p:nvPicPr>
        <p:blipFill rotWithShape="1">
          <a:blip r:embed="rId3">
            <a:alphaModFix/>
          </a:blip>
          <a:srcRect/>
          <a:stretch/>
        </p:blipFill>
        <p:spPr>
          <a:xfrm>
            <a:off x="5850267" y="1825633"/>
            <a:ext cx="5732129" cy="3993499"/>
          </a:xfrm>
          <a:prstGeom prst="rect">
            <a:avLst/>
          </a:prstGeom>
          <a:noFill/>
          <a:ln>
            <a:noFill/>
          </a:ln>
        </p:spPr>
      </p:pic>
      <p:pic>
        <p:nvPicPr>
          <p:cNvPr id="607" name="Google Shape;607;g2d5e7fd7d1d_1_144"/>
          <p:cNvPicPr preferRelativeResize="0"/>
          <p:nvPr/>
        </p:nvPicPr>
        <p:blipFill rotWithShape="1">
          <a:blip r:embed="rId4">
            <a:alphaModFix/>
          </a:blip>
          <a:srcRect/>
          <a:stretch/>
        </p:blipFill>
        <p:spPr>
          <a:xfrm>
            <a:off x="838200" y="1825633"/>
            <a:ext cx="4810101" cy="1603367"/>
          </a:xfrm>
          <a:prstGeom prst="rect">
            <a:avLst/>
          </a:prstGeom>
          <a:noFill/>
          <a:ln>
            <a:noFill/>
          </a:ln>
        </p:spPr>
      </p:pic>
      <p:sp>
        <p:nvSpPr>
          <p:cNvPr id="608" name="Google Shape;608;g2d5e7fd7d1d_1_144"/>
          <p:cNvSpPr txBox="1"/>
          <p:nvPr/>
        </p:nvSpPr>
        <p:spPr>
          <a:xfrm>
            <a:off x="609599" y="5819125"/>
            <a:ext cx="7696800" cy="6156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venir"/>
                <a:ea typeface="Avenir"/>
                <a:cs typeface="Avenir"/>
                <a:sym typeface="Avenir"/>
              </a:rPr>
              <a:t>Hazlehurst et al., 2022; </a:t>
            </a:r>
            <a:r>
              <a:rPr lang="en-US" sz="1200" b="0" i="0" u="sng" strike="noStrike" cap="none">
                <a:solidFill>
                  <a:schemeClr val="dk1"/>
                </a:solidFill>
                <a:latin typeface="Avenir"/>
                <a:ea typeface="Avenir"/>
                <a:cs typeface="Avenir"/>
                <a:sym typeface="Avenir"/>
                <a:hlinkClick r:id="rId5">
                  <a:extLst>
                    <a:ext uri="{A12FA001-AC4F-418D-AE19-62706E023703}">
                      <ahyp:hlinkClr xmlns:ahyp="http://schemas.microsoft.com/office/drawing/2018/hyperlinkcolor" val="tx"/>
                    </a:ext>
                  </a:extLst>
                </a:hlinkClick>
              </a:rPr>
              <a:t>https://bmcpublichealth.biomedcentral.com/articles/10.1186/s12889-022-13148-2</a:t>
            </a:r>
            <a:endParaRPr sz="12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chemeClr val="dk1"/>
              </a:buClr>
              <a:buSzPts val="1200"/>
              <a:buFont typeface="Avenir"/>
              <a:buNone/>
            </a:pPr>
            <a:endParaRPr sz="1200" b="0" i="0" u="none" strike="noStrike" cap="none">
              <a:solidFill>
                <a:schemeClr val="dk1"/>
              </a:solidFill>
              <a:latin typeface="Avenir"/>
              <a:ea typeface="Avenir"/>
              <a:cs typeface="Avenir"/>
              <a:sym typeface="Avenir"/>
            </a:endParaRPr>
          </a:p>
        </p:txBody>
      </p:sp>
      <p:sp>
        <p:nvSpPr>
          <p:cNvPr id="609" name="Google Shape;609;g2d5e7fd7d1d_1_144"/>
          <p:cNvSpPr txBox="1"/>
          <p:nvPr/>
        </p:nvSpPr>
        <p:spPr>
          <a:xfrm>
            <a:off x="609600" y="4193333"/>
            <a:ext cx="4913100" cy="1603200"/>
          </a:xfrm>
          <a:prstGeom prst="rect">
            <a:avLst/>
          </a:prstGeom>
          <a:noFill/>
          <a:ln w="19050" cap="flat" cmpd="sng">
            <a:solidFill>
              <a:schemeClr val="accent4"/>
            </a:solidFill>
            <a:prstDash val="solid"/>
            <a:round/>
            <a:headEnd type="none" w="sm" len="sm"/>
            <a:tailEnd type="none" w="sm" len="sm"/>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181818"/>
              </a:buClr>
              <a:buSzPts val="2400"/>
              <a:buFont typeface="Arial"/>
              <a:buNone/>
            </a:pPr>
            <a:r>
              <a:rPr lang="en-US" sz="2400" b="0" i="0" u="none" strike="noStrike" cap="none">
                <a:solidFill>
                  <a:srgbClr val="181818"/>
                </a:solidFill>
                <a:latin typeface="Arial"/>
                <a:ea typeface="Arial"/>
                <a:cs typeface="Arial"/>
                <a:sym typeface="Arial"/>
              </a:rPr>
              <a:t>COVID-19 access to parks associated with better mental health for children and parents</a:t>
            </a:r>
            <a:endParaRPr sz="2400" b="0" i="0" u="none" strike="noStrike" cap="none">
              <a:solidFill>
                <a:srgbClr val="181818"/>
              </a:solidFill>
              <a:latin typeface="Arial"/>
              <a:ea typeface="Arial"/>
              <a:cs typeface="Arial"/>
              <a:sym typeface="Arial"/>
            </a:endParaRPr>
          </a:p>
        </p:txBody>
      </p:sp>
      <p:sp>
        <p:nvSpPr>
          <p:cNvPr id="610" name="Google Shape;610;g2d5e7fd7d1d_1_144"/>
          <p:cNvSpPr txBox="1"/>
          <p:nvPr/>
        </p:nvSpPr>
        <p:spPr>
          <a:xfrm rot="-5400000">
            <a:off x="11702058" y="6382647"/>
            <a:ext cx="566700" cy="384000"/>
          </a:xfrm>
          <a:prstGeom prst="rect">
            <a:avLst/>
          </a:prstGeom>
          <a:noFill/>
          <a:ln>
            <a:noFill/>
          </a:ln>
        </p:spPr>
        <p:txBody>
          <a:bodyPr spcFirstLastPara="1" wrap="square" lIns="121900" tIns="60925" rIns="121900" bIns="60925" anchor="ctr"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chemeClr val="lt1"/>
                </a:solidFill>
                <a:latin typeface="Avenir"/>
                <a:ea typeface="Avenir"/>
                <a:cs typeface="Avenir"/>
                <a:sym typeface="Avenir"/>
              </a:rPr>
              <a:t>23</a:t>
            </a:fld>
            <a:endParaRPr sz="1400" b="0" i="0" u="none" strike="noStrike" cap="none">
              <a:solidFill>
                <a:schemeClr val="lt1"/>
              </a:solidFill>
              <a:latin typeface="Avenir"/>
              <a:ea typeface="Avenir"/>
              <a:cs typeface="Avenir"/>
              <a:sym typeface="Aveni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pic>
        <p:nvPicPr>
          <p:cNvPr id="616" name="Google Shape;616;g2d5e7fd7d1d_2_420"/>
          <p:cNvPicPr preferRelativeResize="0"/>
          <p:nvPr/>
        </p:nvPicPr>
        <p:blipFill rotWithShape="1">
          <a:blip r:embed="rId3">
            <a:alphaModFix/>
          </a:blip>
          <a:srcRect/>
          <a:stretch/>
        </p:blipFill>
        <p:spPr>
          <a:xfrm>
            <a:off x="5668975" y="286550"/>
            <a:ext cx="3990975" cy="6096000"/>
          </a:xfrm>
          <a:prstGeom prst="rect">
            <a:avLst/>
          </a:prstGeom>
          <a:noFill/>
          <a:ln>
            <a:noFill/>
          </a:ln>
        </p:spPr>
      </p:pic>
      <p:sp>
        <p:nvSpPr>
          <p:cNvPr id="617" name="Google Shape;617;g2d5e7fd7d1d_2_420"/>
          <p:cNvSpPr txBox="1"/>
          <p:nvPr/>
        </p:nvSpPr>
        <p:spPr>
          <a:xfrm>
            <a:off x="542150" y="1369375"/>
            <a:ext cx="4493700" cy="3232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700"/>
              <a:buFont typeface="Arial"/>
              <a:buNone/>
            </a:pPr>
            <a:r>
              <a:rPr lang="en-US" sz="3700" b="1" i="0" u="none" strike="noStrike" cap="none">
                <a:solidFill>
                  <a:schemeClr val="dk1"/>
                </a:solidFill>
                <a:latin typeface="Calibri"/>
                <a:ea typeface="Calibri"/>
                <a:cs typeface="Calibri"/>
                <a:sym typeface="Calibri"/>
              </a:rPr>
              <a:t>Doctor Outdoors</a:t>
            </a:r>
            <a:endParaRPr sz="37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500"/>
              <a:buFont typeface="Arial"/>
              <a:buNone/>
            </a:pPr>
            <a:r>
              <a:rPr lang="en-US" sz="3500" b="1" i="0" u="none" strike="noStrike" cap="none">
                <a:solidFill>
                  <a:schemeClr val="dk1"/>
                </a:solidFill>
                <a:latin typeface="Calibri"/>
                <a:ea typeface="Calibri"/>
                <a:cs typeface="Calibri"/>
                <a:sym typeface="Calibri"/>
              </a:rPr>
              <a:t>Melissa Sundermann, DO, FACOI, DipABLM, FACLM</a:t>
            </a:r>
            <a:endParaRPr sz="35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US" sz="2800" b="0" i="1" u="none" strike="noStrike" cap="none">
                <a:solidFill>
                  <a:schemeClr val="dk1"/>
                </a:solidFill>
                <a:latin typeface="Calibri"/>
                <a:ea typeface="Calibri"/>
                <a:cs typeface="Calibri"/>
                <a:sym typeface="Calibri"/>
              </a:rPr>
              <a:t>“Nature As Medicine”</a:t>
            </a:r>
            <a:endParaRPr sz="2800" b="0" i="1" u="none" strike="noStrike" cap="non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pic>
        <p:nvPicPr>
          <p:cNvPr id="623" name="Google Shape;623;g2d5e7fd7d1d_2_426"/>
          <p:cNvPicPr preferRelativeResize="0"/>
          <p:nvPr/>
        </p:nvPicPr>
        <p:blipFill rotWithShape="1">
          <a:blip r:embed="rId3">
            <a:alphaModFix/>
          </a:blip>
          <a:srcRect/>
          <a:stretch/>
        </p:blipFill>
        <p:spPr>
          <a:xfrm>
            <a:off x="1379350" y="799325"/>
            <a:ext cx="8655250" cy="6058675"/>
          </a:xfrm>
          <a:prstGeom prst="rect">
            <a:avLst/>
          </a:prstGeom>
          <a:noFill/>
          <a:ln>
            <a:noFill/>
          </a:ln>
        </p:spPr>
      </p:pic>
      <p:sp>
        <p:nvSpPr>
          <p:cNvPr id="624" name="Google Shape;624;g2d5e7fd7d1d_2_426"/>
          <p:cNvSpPr txBox="1"/>
          <p:nvPr/>
        </p:nvSpPr>
        <p:spPr>
          <a:xfrm>
            <a:off x="488200" y="0"/>
            <a:ext cx="121920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Nature As Medicine Committee-A</a:t>
            </a:r>
            <a:r>
              <a:rPr lang="en-US" sz="3000" b="1">
                <a:solidFill>
                  <a:schemeClr val="dk1"/>
                </a:solidFill>
                <a:latin typeface="Calibri"/>
                <a:ea typeface="Calibri"/>
                <a:cs typeface="Calibri"/>
                <a:sym typeface="Calibri"/>
              </a:rPr>
              <a:t>merican College of Lifestyle Medicine</a:t>
            </a:r>
            <a:r>
              <a:rPr lang="en-US" sz="3000" b="1" i="0" u="none" strike="noStrike" cap="none">
                <a:solidFill>
                  <a:schemeClr val="dk1"/>
                </a:solidFill>
                <a:latin typeface="Calibri"/>
                <a:ea typeface="Calibri"/>
                <a:cs typeface="Calibri"/>
                <a:sym typeface="Calibri"/>
              </a:rPr>
              <a:t> </a:t>
            </a:r>
            <a:endParaRPr sz="3000" b="1" i="0" u="none" strike="noStrike" cap="none">
              <a:solidFill>
                <a:schemeClr val="dk1"/>
              </a:solidFill>
              <a:latin typeface="Calibri"/>
              <a:ea typeface="Calibri"/>
              <a:cs typeface="Calibri"/>
              <a:sym typeface="Calibri"/>
            </a:endParaRPr>
          </a:p>
        </p:txBody>
      </p:sp>
      <p:pic>
        <p:nvPicPr>
          <p:cNvPr id="625" name="Google Shape;625;g2d5e7fd7d1d_2_426" descr="Colorful Natural Tree | Free SVG"/>
          <p:cNvPicPr preferRelativeResize="0"/>
          <p:nvPr/>
        </p:nvPicPr>
        <p:blipFill rotWithShape="1">
          <a:blip r:embed="rId4">
            <a:alphaModFix/>
          </a:blip>
          <a:srcRect/>
          <a:stretch/>
        </p:blipFill>
        <p:spPr>
          <a:xfrm>
            <a:off x="10569300" y="2638825"/>
            <a:ext cx="1580351" cy="158035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6"/>
          <p:cNvSpPr txBox="1">
            <a:spLocks noGrp="1"/>
          </p:cNvSpPr>
          <p:nvPr>
            <p:ph type="title"/>
          </p:nvPr>
        </p:nvSpPr>
        <p:spPr>
          <a:xfrm>
            <a:off x="524741" y="620392"/>
            <a:ext cx="3808268" cy="550468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6000"/>
              <a:buFont typeface="Calibri"/>
              <a:buNone/>
            </a:pPr>
            <a:r>
              <a:rPr lang="en-US" sz="6000">
                <a:solidFill>
                  <a:schemeClr val="accent5"/>
                </a:solidFill>
              </a:rPr>
              <a:t>How Much Time Do We Spent Outdoors?</a:t>
            </a:r>
            <a:endParaRPr/>
          </a:p>
        </p:txBody>
      </p:sp>
      <p:grpSp>
        <p:nvGrpSpPr>
          <p:cNvPr id="642" name="Google Shape;642;p6"/>
          <p:cNvGrpSpPr/>
          <p:nvPr/>
        </p:nvGrpSpPr>
        <p:grpSpPr>
          <a:xfrm>
            <a:off x="5093208" y="688575"/>
            <a:ext cx="6263640" cy="5368321"/>
            <a:chOff x="0" y="68183"/>
            <a:chExt cx="6263640" cy="5368321"/>
          </a:xfrm>
        </p:grpSpPr>
        <p:sp>
          <p:nvSpPr>
            <p:cNvPr id="643" name="Google Shape;643;p6"/>
            <p:cNvSpPr/>
            <p:nvPr/>
          </p:nvSpPr>
          <p:spPr>
            <a:xfrm>
              <a:off x="0" y="68183"/>
              <a:ext cx="6263640" cy="1272960"/>
            </a:xfrm>
            <a:prstGeom prst="roundRect">
              <a:avLst>
                <a:gd name="adj" fmla="val 16667"/>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Google Shape;644;p6"/>
            <p:cNvSpPr txBox="1"/>
            <p:nvPr/>
          </p:nvSpPr>
          <p:spPr>
            <a:xfrm>
              <a:off x="62141" y="130324"/>
              <a:ext cx="6139358" cy="1148678"/>
            </a:xfrm>
            <a:prstGeom prst="rect">
              <a:avLst/>
            </a:prstGeom>
            <a:noFill/>
            <a:ln>
              <a:noFill/>
            </a:ln>
          </p:spPr>
          <p:txBody>
            <a:bodyPr spcFirstLastPara="1" wrap="square" lIns="121900" tIns="121900" rIns="121900" bIns="121900" anchor="ctr" anchorCtr="0">
              <a:noAutofit/>
            </a:bodyPr>
            <a:lstStyle/>
            <a:p>
              <a:pPr marL="0" marR="0" lvl="0" indent="0" algn="l" rtl="0">
                <a:lnSpc>
                  <a:spcPct val="90000"/>
                </a:lnSpc>
                <a:spcBef>
                  <a:spcPts val="0"/>
                </a:spcBef>
                <a:spcAft>
                  <a:spcPts val="0"/>
                </a:spcAft>
                <a:buClr>
                  <a:schemeClr val="lt1"/>
                </a:buClr>
                <a:buSzPts val="3200"/>
                <a:buFont typeface="Calibri"/>
                <a:buNone/>
              </a:pPr>
              <a:r>
                <a:rPr lang="en-US" sz="3200" b="0" i="0" u="none" strike="noStrike" cap="none">
                  <a:solidFill>
                    <a:schemeClr val="lt1"/>
                  </a:solidFill>
                  <a:latin typeface="Calibri"/>
                  <a:ea typeface="Calibri"/>
                  <a:cs typeface="Calibri"/>
                  <a:sym typeface="Calibri"/>
                </a:rPr>
                <a:t>The Average American spends 93% of their Indoors</a:t>
              </a:r>
              <a:endParaRPr sz="1400" b="0" i="0" u="none" strike="noStrike" cap="none">
                <a:solidFill>
                  <a:srgbClr val="000000"/>
                </a:solidFill>
                <a:latin typeface="Arial"/>
                <a:ea typeface="Arial"/>
                <a:cs typeface="Arial"/>
                <a:sym typeface="Arial"/>
              </a:endParaRPr>
            </a:p>
          </p:txBody>
        </p:sp>
        <p:sp>
          <p:nvSpPr>
            <p:cNvPr id="645" name="Google Shape;645;p6"/>
            <p:cNvSpPr/>
            <p:nvPr/>
          </p:nvSpPr>
          <p:spPr>
            <a:xfrm>
              <a:off x="0" y="1433303"/>
              <a:ext cx="6263640" cy="1272960"/>
            </a:xfrm>
            <a:prstGeom prst="roundRect">
              <a:avLst>
                <a:gd name="adj" fmla="val 16667"/>
              </a:avLst>
            </a:prstGeom>
            <a:solidFill>
              <a:srgbClr val="50C9B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p6"/>
            <p:cNvSpPr txBox="1"/>
            <p:nvPr/>
          </p:nvSpPr>
          <p:spPr>
            <a:xfrm>
              <a:off x="62141" y="1495444"/>
              <a:ext cx="6139358" cy="1148678"/>
            </a:xfrm>
            <a:prstGeom prst="rect">
              <a:avLst/>
            </a:prstGeom>
            <a:noFill/>
            <a:ln>
              <a:noFill/>
            </a:ln>
          </p:spPr>
          <p:txBody>
            <a:bodyPr spcFirstLastPara="1" wrap="square" lIns="121900" tIns="121900" rIns="121900" bIns="121900" anchor="ctr" anchorCtr="0">
              <a:noAutofit/>
            </a:bodyPr>
            <a:lstStyle/>
            <a:p>
              <a:pPr marL="0" marR="0" lvl="0" indent="0" algn="l" rtl="0">
                <a:lnSpc>
                  <a:spcPct val="90000"/>
                </a:lnSpc>
                <a:spcBef>
                  <a:spcPts val="0"/>
                </a:spcBef>
                <a:spcAft>
                  <a:spcPts val="0"/>
                </a:spcAft>
                <a:buClr>
                  <a:schemeClr val="lt1"/>
                </a:buClr>
                <a:buSzPts val="3200"/>
                <a:buFont typeface="Calibri"/>
                <a:buNone/>
              </a:pPr>
              <a:r>
                <a:rPr lang="en-US" sz="3200" b="0" i="0" u="none" strike="noStrike" cap="none">
                  <a:solidFill>
                    <a:schemeClr val="lt1"/>
                  </a:solidFill>
                  <a:latin typeface="Calibri"/>
                  <a:ea typeface="Calibri"/>
                  <a:cs typeface="Calibri"/>
                  <a:sym typeface="Calibri"/>
                </a:rPr>
                <a:t>87% of time is spent Inside Buildings</a:t>
              </a:r>
              <a:endParaRPr sz="1400" b="0" i="0" u="none" strike="noStrike" cap="none">
                <a:solidFill>
                  <a:srgbClr val="000000"/>
                </a:solidFill>
                <a:latin typeface="Arial"/>
                <a:ea typeface="Arial"/>
                <a:cs typeface="Arial"/>
                <a:sym typeface="Arial"/>
              </a:endParaRPr>
            </a:p>
          </p:txBody>
        </p:sp>
        <p:sp>
          <p:nvSpPr>
            <p:cNvPr id="647" name="Google Shape;647;p6"/>
            <p:cNvSpPr/>
            <p:nvPr/>
          </p:nvSpPr>
          <p:spPr>
            <a:xfrm>
              <a:off x="0" y="2798423"/>
              <a:ext cx="6263640" cy="1272960"/>
            </a:xfrm>
            <a:prstGeom prst="roundRect">
              <a:avLst>
                <a:gd name="adj" fmla="val 16667"/>
              </a:avLst>
            </a:prstGeom>
            <a:solidFill>
              <a:srgbClr val="48BD6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Google Shape;648;p6"/>
            <p:cNvSpPr txBox="1"/>
            <p:nvPr/>
          </p:nvSpPr>
          <p:spPr>
            <a:xfrm>
              <a:off x="62141" y="2860564"/>
              <a:ext cx="6139358" cy="1148678"/>
            </a:xfrm>
            <a:prstGeom prst="rect">
              <a:avLst/>
            </a:prstGeom>
            <a:noFill/>
            <a:ln>
              <a:noFill/>
            </a:ln>
          </p:spPr>
          <p:txBody>
            <a:bodyPr spcFirstLastPara="1" wrap="square" lIns="121900" tIns="121900" rIns="121900" bIns="121900" anchor="ctr" anchorCtr="0">
              <a:noAutofit/>
            </a:bodyPr>
            <a:lstStyle/>
            <a:p>
              <a:pPr marL="0" marR="0" lvl="0" indent="0" algn="l" rtl="0">
                <a:lnSpc>
                  <a:spcPct val="90000"/>
                </a:lnSpc>
                <a:spcBef>
                  <a:spcPts val="0"/>
                </a:spcBef>
                <a:spcAft>
                  <a:spcPts val="0"/>
                </a:spcAft>
                <a:buClr>
                  <a:schemeClr val="lt1"/>
                </a:buClr>
                <a:buSzPts val="3200"/>
                <a:buFont typeface="Calibri"/>
                <a:buNone/>
              </a:pPr>
              <a:r>
                <a:rPr lang="en-US" sz="3200" b="0" i="0" u="none" strike="noStrike" cap="none">
                  <a:solidFill>
                    <a:schemeClr val="lt1"/>
                  </a:solidFill>
                  <a:latin typeface="Calibri"/>
                  <a:ea typeface="Calibri"/>
                  <a:cs typeface="Calibri"/>
                  <a:sym typeface="Calibri"/>
                </a:rPr>
                <a:t>6% of time is spent Inside Automobiles</a:t>
              </a:r>
              <a:endParaRPr sz="1400" b="0" i="0" u="none" strike="noStrike" cap="none">
                <a:solidFill>
                  <a:srgbClr val="000000"/>
                </a:solidFill>
                <a:latin typeface="Arial"/>
                <a:ea typeface="Arial"/>
                <a:cs typeface="Arial"/>
                <a:sym typeface="Arial"/>
              </a:endParaRPr>
            </a:p>
          </p:txBody>
        </p:sp>
        <p:sp>
          <p:nvSpPr>
            <p:cNvPr id="649" name="Google Shape;649;p6"/>
            <p:cNvSpPr/>
            <p:nvPr/>
          </p:nvSpPr>
          <p:spPr>
            <a:xfrm>
              <a:off x="0" y="4163544"/>
              <a:ext cx="6263640" cy="1272960"/>
            </a:xfrm>
            <a:prstGeom prst="roundRect">
              <a:avLst>
                <a:gd name="adj" fmla="val 16667"/>
              </a:avLst>
            </a:prstGeom>
            <a:solidFill>
              <a:srgbClr val="6FAB4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 name="Google Shape;650;p6"/>
            <p:cNvSpPr txBox="1"/>
            <p:nvPr/>
          </p:nvSpPr>
          <p:spPr>
            <a:xfrm>
              <a:off x="62141" y="4225685"/>
              <a:ext cx="6139358" cy="1148678"/>
            </a:xfrm>
            <a:prstGeom prst="rect">
              <a:avLst/>
            </a:prstGeom>
            <a:noFill/>
            <a:ln>
              <a:noFill/>
            </a:ln>
          </p:spPr>
          <p:txBody>
            <a:bodyPr spcFirstLastPara="1" wrap="square" lIns="121900" tIns="121900" rIns="121900" bIns="121900" anchor="ctr" anchorCtr="0">
              <a:noAutofit/>
            </a:bodyPr>
            <a:lstStyle/>
            <a:p>
              <a:pPr marL="0" marR="0" lvl="0" indent="0" algn="l" rtl="0">
                <a:lnSpc>
                  <a:spcPct val="90000"/>
                </a:lnSpc>
                <a:spcBef>
                  <a:spcPts val="0"/>
                </a:spcBef>
                <a:spcAft>
                  <a:spcPts val="0"/>
                </a:spcAft>
                <a:buClr>
                  <a:schemeClr val="lt1"/>
                </a:buClr>
                <a:buSzPts val="3200"/>
                <a:buFont typeface="Calibri"/>
                <a:buNone/>
              </a:pPr>
              <a:r>
                <a:rPr lang="en-US" sz="3200" b="0" i="0" u="none" strike="noStrike" cap="none">
                  <a:solidFill>
                    <a:schemeClr val="lt1"/>
                  </a:solidFill>
                  <a:latin typeface="Calibri"/>
                  <a:ea typeface="Calibri"/>
                  <a:cs typeface="Calibri"/>
                  <a:sym typeface="Calibri"/>
                </a:rPr>
                <a:t>THIS IMPLIES ONLY 7% OF TIME IS SPENT OUTDOORS!</a:t>
              </a:r>
              <a:endParaRPr sz="1400" b="0" i="0" u="none" strike="noStrike" cap="none">
                <a:solidFill>
                  <a:srgbClr val="000000"/>
                </a:solidFill>
                <a:latin typeface="Arial"/>
                <a:ea typeface="Arial"/>
                <a:cs typeface="Arial"/>
                <a:sym typeface="Arial"/>
              </a:endParaRPr>
            </a:p>
          </p:txBody>
        </p:sp>
      </p:grpSp>
      <p:sp>
        <p:nvSpPr>
          <p:cNvPr id="651" name="Google Shape;651;p6"/>
          <p:cNvSpPr txBox="1"/>
          <p:nvPr/>
        </p:nvSpPr>
        <p:spPr>
          <a:xfrm>
            <a:off x="340010" y="6280470"/>
            <a:ext cx="5679760"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Calibri"/>
                <a:ea typeface="Calibri"/>
                <a:cs typeface="Calibri"/>
                <a:sym typeface="Calibri"/>
              </a:rPr>
              <a:t>Klepeis, Nelson, Ott et al. The National Human Activity Pattern Survey, J Expo Sci Environ Epidemiol 11, 23-252 (2001)</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pic>
        <p:nvPicPr>
          <p:cNvPr id="631" name="Google Shape;631;g2d5e7fd7d1d_2_433"/>
          <p:cNvPicPr preferRelativeResize="0"/>
          <p:nvPr/>
        </p:nvPicPr>
        <p:blipFill rotWithShape="1">
          <a:blip r:embed="rId3">
            <a:alphaModFix/>
          </a:blip>
          <a:srcRect/>
          <a:stretch/>
        </p:blipFill>
        <p:spPr>
          <a:xfrm>
            <a:off x="3876300" y="701875"/>
            <a:ext cx="4950850" cy="57634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pic>
        <p:nvPicPr>
          <p:cNvPr id="636" name="Google Shape;636;g2d5e7fd7d1d_2_438"/>
          <p:cNvPicPr preferRelativeResize="0"/>
          <p:nvPr/>
        </p:nvPicPr>
        <p:blipFill rotWithShape="1">
          <a:blip r:embed="rId3">
            <a:alphaModFix/>
          </a:blip>
          <a:srcRect/>
          <a:stretch/>
        </p:blipFill>
        <p:spPr>
          <a:xfrm>
            <a:off x="3643932" y="320040"/>
            <a:ext cx="4441367" cy="621792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110"/>
          <p:cNvSpPr txBox="1">
            <a:spLocks noGrp="1"/>
          </p:cNvSpPr>
          <p:nvPr>
            <p:ph type="title"/>
          </p:nvPr>
        </p:nvSpPr>
        <p:spPr>
          <a:xfrm>
            <a:off x="1569962" y="285767"/>
            <a:ext cx="8596668" cy="1320800"/>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100000"/>
              </a:lnSpc>
              <a:spcBef>
                <a:spcPts val="0"/>
              </a:spcBef>
              <a:spcAft>
                <a:spcPts val="0"/>
              </a:spcAft>
              <a:buClr>
                <a:schemeClr val="accent1"/>
              </a:buClr>
              <a:buSzPts val="3600"/>
              <a:buFont typeface="Trebuchet MS"/>
              <a:buNone/>
            </a:pPr>
            <a:r>
              <a:rPr lang="en-US"/>
              <a:t>WHY IS THIS MY FAVORITE PRESCRIPTION?</a:t>
            </a:r>
            <a:endParaRPr/>
          </a:p>
        </p:txBody>
      </p:sp>
      <p:sp>
        <p:nvSpPr>
          <p:cNvPr id="523" name="Google Shape;523;p110"/>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p>
            <a:pPr marL="457200" lvl="0" indent="-320040" algn="l" rtl="0">
              <a:lnSpc>
                <a:spcPct val="100000"/>
              </a:lnSpc>
              <a:spcBef>
                <a:spcPts val="1000"/>
              </a:spcBef>
              <a:spcAft>
                <a:spcPts val="0"/>
              </a:spcAft>
              <a:buSzPts val="1440"/>
              <a:buChar char="►"/>
            </a:pPr>
            <a:r>
              <a:rPr lang="en-US" sz="2000"/>
              <a:t>COST</a:t>
            </a:r>
            <a:endParaRPr/>
          </a:p>
          <a:p>
            <a:pPr marL="457200" lvl="0" indent="-228600" algn="l" rtl="0">
              <a:lnSpc>
                <a:spcPct val="100000"/>
              </a:lnSpc>
              <a:spcBef>
                <a:spcPts val="1000"/>
              </a:spcBef>
              <a:spcAft>
                <a:spcPts val="0"/>
              </a:spcAft>
              <a:buSzPts val="1440"/>
              <a:buNone/>
            </a:pPr>
            <a:endParaRPr/>
          </a:p>
          <a:p>
            <a:pPr marL="457200" lvl="0" indent="-228600" algn="l" rtl="0">
              <a:lnSpc>
                <a:spcPct val="100000"/>
              </a:lnSpc>
              <a:spcBef>
                <a:spcPts val="1000"/>
              </a:spcBef>
              <a:spcAft>
                <a:spcPts val="0"/>
              </a:spcAft>
              <a:buSzPts val="1440"/>
              <a:buNone/>
            </a:pPr>
            <a:endParaRPr/>
          </a:p>
          <a:p>
            <a:pPr marL="457200" lvl="0" indent="-320040" algn="l" rtl="0">
              <a:lnSpc>
                <a:spcPct val="100000"/>
              </a:lnSpc>
              <a:spcBef>
                <a:spcPts val="1000"/>
              </a:spcBef>
              <a:spcAft>
                <a:spcPts val="0"/>
              </a:spcAft>
              <a:buSzPts val="1440"/>
              <a:buChar char="►"/>
            </a:pPr>
            <a:r>
              <a:rPr lang="en-US"/>
              <a:t>SIDE EFFECTS</a:t>
            </a:r>
            <a:endParaRPr/>
          </a:p>
          <a:p>
            <a:pPr marL="457200" lvl="0" indent="-228600" algn="l" rtl="0">
              <a:lnSpc>
                <a:spcPct val="100000"/>
              </a:lnSpc>
              <a:spcBef>
                <a:spcPts val="1000"/>
              </a:spcBef>
              <a:spcAft>
                <a:spcPts val="0"/>
              </a:spcAft>
              <a:buSzPts val="1440"/>
              <a:buNone/>
            </a:pPr>
            <a:endParaRPr/>
          </a:p>
          <a:p>
            <a:pPr marL="457200" lvl="0" indent="-228600" algn="l" rtl="0">
              <a:lnSpc>
                <a:spcPct val="100000"/>
              </a:lnSpc>
              <a:spcBef>
                <a:spcPts val="1000"/>
              </a:spcBef>
              <a:spcAft>
                <a:spcPts val="0"/>
              </a:spcAft>
              <a:buSzPts val="1440"/>
              <a:buNone/>
            </a:pPr>
            <a:endParaRPr/>
          </a:p>
          <a:p>
            <a:pPr marL="457200" lvl="0" indent="-320040" algn="l" rtl="0">
              <a:lnSpc>
                <a:spcPct val="100000"/>
              </a:lnSpc>
              <a:spcBef>
                <a:spcPts val="1000"/>
              </a:spcBef>
              <a:spcAft>
                <a:spcPts val="0"/>
              </a:spcAft>
              <a:buSzPts val="1440"/>
              <a:buChar char="►"/>
            </a:pPr>
            <a:r>
              <a:rPr lang="en-US"/>
              <a:t>DURATION</a:t>
            </a:r>
            <a:endParaRPr/>
          </a:p>
          <a:p>
            <a:pPr marL="457200" lvl="0" indent="-228600" algn="l" rtl="0">
              <a:lnSpc>
                <a:spcPct val="100000"/>
              </a:lnSpc>
              <a:spcBef>
                <a:spcPts val="1000"/>
              </a:spcBef>
              <a:spcAft>
                <a:spcPts val="0"/>
              </a:spcAft>
              <a:buSzPts val="1440"/>
              <a:buNone/>
            </a:pPr>
            <a:endParaRPr/>
          </a:p>
        </p:txBody>
      </p:sp>
      <p:pic>
        <p:nvPicPr>
          <p:cNvPr id="524" name="Google Shape;524;p110"/>
          <p:cNvPicPr preferRelativeResize="0"/>
          <p:nvPr/>
        </p:nvPicPr>
        <p:blipFill rotWithShape="1">
          <a:blip r:embed="rId3">
            <a:alphaModFix/>
          </a:blip>
          <a:srcRect/>
          <a:stretch/>
        </p:blipFill>
        <p:spPr>
          <a:xfrm>
            <a:off x="2177769" y="1826238"/>
            <a:ext cx="1480458" cy="1110344"/>
          </a:xfrm>
          <a:prstGeom prst="rect">
            <a:avLst/>
          </a:prstGeom>
          <a:noFill/>
          <a:ln>
            <a:noFill/>
          </a:ln>
        </p:spPr>
      </p:pic>
      <p:sp>
        <p:nvSpPr>
          <p:cNvPr id="525" name="Google Shape;525;p110"/>
          <p:cNvSpPr txBox="1"/>
          <p:nvPr/>
        </p:nvSpPr>
        <p:spPr>
          <a:xfrm>
            <a:off x="2405743" y="8003434"/>
            <a:ext cx="1611086" cy="5078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This Photo</a:t>
            </a:r>
            <a:r>
              <a:rPr lang="en-US" sz="900" b="0" i="0" u="none" strike="noStrike" cap="none">
                <a:solidFill>
                  <a:srgbClr val="000000"/>
                </a:solidFill>
                <a:latin typeface="Arial"/>
                <a:ea typeface="Arial"/>
                <a:cs typeface="Arial"/>
                <a:sym typeface="Arial"/>
              </a:rPr>
              <a:t> by Unknown Author is licensed under </a:t>
            </a:r>
            <a:r>
              <a:rPr lang="en-US" sz="900" b="0" i="0"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CC BY</a:t>
            </a:r>
            <a:endParaRPr sz="900" b="0" i="0" u="none" strike="noStrike" cap="none">
              <a:solidFill>
                <a:srgbClr val="000000"/>
              </a:solidFill>
              <a:latin typeface="Arial"/>
              <a:ea typeface="Arial"/>
              <a:cs typeface="Arial"/>
              <a:sym typeface="Arial"/>
            </a:endParaRPr>
          </a:p>
        </p:txBody>
      </p:sp>
      <p:pic>
        <p:nvPicPr>
          <p:cNvPr id="526" name="Google Shape;526;p110"/>
          <p:cNvPicPr preferRelativeResize="0"/>
          <p:nvPr/>
        </p:nvPicPr>
        <p:blipFill rotWithShape="1">
          <a:blip r:embed="rId6">
            <a:alphaModFix/>
          </a:blip>
          <a:srcRect/>
          <a:stretch/>
        </p:blipFill>
        <p:spPr>
          <a:xfrm>
            <a:off x="3658227" y="3138327"/>
            <a:ext cx="2049236" cy="1328209"/>
          </a:xfrm>
          <a:prstGeom prst="rect">
            <a:avLst/>
          </a:prstGeom>
          <a:noFill/>
          <a:ln>
            <a:noFill/>
          </a:ln>
        </p:spPr>
      </p:pic>
      <p:pic>
        <p:nvPicPr>
          <p:cNvPr id="527" name="Google Shape;527;p110"/>
          <p:cNvPicPr preferRelativeResize="0"/>
          <p:nvPr/>
        </p:nvPicPr>
        <p:blipFill rotWithShape="1">
          <a:blip r:embed="rId7">
            <a:alphaModFix/>
          </a:blip>
          <a:srcRect/>
          <a:stretch/>
        </p:blipFill>
        <p:spPr>
          <a:xfrm>
            <a:off x="2972427" y="4696725"/>
            <a:ext cx="1611086" cy="1165499"/>
          </a:xfrm>
          <a:prstGeom prst="rect">
            <a:avLst/>
          </a:prstGeom>
          <a:noFill/>
          <a:ln>
            <a:noFill/>
          </a:ln>
        </p:spPr>
      </p:pic>
      <p:pic>
        <p:nvPicPr>
          <p:cNvPr id="3" name="Picture 2">
            <a:extLst>
              <a:ext uri="{FF2B5EF4-FFF2-40B4-BE49-F238E27FC236}">
                <a16:creationId xmlns:a16="http://schemas.microsoft.com/office/drawing/2014/main" id="{8591F94F-A769-BB54-4B83-03C2E11618D5}"/>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8749392" y="889162"/>
            <a:ext cx="2168979" cy="1405820"/>
          </a:xfrm>
          <a:prstGeom prst="rect">
            <a:avLst/>
          </a:prstGeom>
        </p:spPr>
      </p:pic>
      <p:sp>
        <p:nvSpPr>
          <p:cNvPr id="4" name="TextBox 3">
            <a:extLst>
              <a:ext uri="{FF2B5EF4-FFF2-40B4-BE49-F238E27FC236}">
                <a16:creationId xmlns:a16="http://schemas.microsoft.com/office/drawing/2014/main" id="{24E602FC-8554-7C88-4E4A-664CA67496E5}"/>
              </a:ext>
            </a:extLst>
          </p:cNvPr>
          <p:cNvSpPr txBox="1"/>
          <p:nvPr/>
        </p:nvSpPr>
        <p:spPr>
          <a:xfrm>
            <a:off x="8749392" y="2510892"/>
            <a:ext cx="2168979" cy="230832"/>
          </a:xfrm>
          <a:prstGeom prst="rect">
            <a:avLst/>
          </a:prstGeom>
          <a:noFill/>
        </p:spPr>
        <p:txBody>
          <a:bodyPr wrap="square" rtlCol="0">
            <a:spAutoFit/>
          </a:bodyPr>
          <a:lstStyle/>
          <a:p>
            <a:endParaRPr lang="en-US" sz="900"/>
          </a:p>
        </p:txBody>
      </p:sp>
    </p:spTree>
    <p:extLst>
      <p:ext uri="{BB962C8B-B14F-4D97-AF65-F5344CB8AC3E}">
        <p14:creationId xmlns:p14="http://schemas.microsoft.com/office/powerpoint/2010/main" val="17317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g318efc303d5_0_32"/>
          <p:cNvSpPr txBox="1"/>
          <p:nvPr/>
        </p:nvSpPr>
        <p:spPr>
          <a:xfrm>
            <a:off x="116200" y="340975"/>
            <a:ext cx="12192000" cy="495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b="1">
                <a:solidFill>
                  <a:schemeClr val="dk1"/>
                </a:solidFill>
              </a:rPr>
              <a:t>Learning Objectives</a:t>
            </a:r>
            <a:endParaRPr sz="3000" b="1">
              <a:solidFill>
                <a:schemeClr val="dk1"/>
              </a:solidFill>
            </a:endParaRPr>
          </a:p>
          <a:p>
            <a:pPr marL="0" lvl="0" indent="0" algn="l" rtl="0">
              <a:spcBef>
                <a:spcPts val="0"/>
              </a:spcBef>
              <a:spcAft>
                <a:spcPts val="0"/>
              </a:spcAft>
              <a:buNone/>
            </a:pPr>
            <a:endParaRPr sz="3000" b="1">
              <a:solidFill>
                <a:schemeClr val="dk1"/>
              </a:solidFill>
            </a:endParaRPr>
          </a:p>
          <a:p>
            <a:pPr marL="0" lvl="0" indent="0" algn="l" rtl="0">
              <a:spcBef>
                <a:spcPts val="0"/>
              </a:spcBef>
              <a:spcAft>
                <a:spcPts val="0"/>
              </a:spcAft>
              <a:buNone/>
            </a:pPr>
            <a:r>
              <a:rPr lang="en-US" sz="2500">
                <a:solidFill>
                  <a:schemeClr val="dk1"/>
                </a:solidFill>
              </a:rPr>
              <a:t>1. Describe the principles of lifestyle psychiatry and its application in promoting mental health and longevity through nature-based interventions.</a:t>
            </a:r>
            <a:endParaRPr sz="2500">
              <a:solidFill>
                <a:schemeClr val="dk1"/>
              </a:solidFill>
            </a:endParaRPr>
          </a:p>
          <a:p>
            <a:pPr marL="0" lvl="0" indent="0" algn="l" rtl="0">
              <a:spcBef>
                <a:spcPts val="0"/>
              </a:spcBef>
              <a:spcAft>
                <a:spcPts val="0"/>
              </a:spcAft>
              <a:buNone/>
            </a:pPr>
            <a:endParaRPr sz="2500">
              <a:solidFill>
                <a:schemeClr val="dk1"/>
              </a:solidFill>
            </a:endParaRPr>
          </a:p>
          <a:p>
            <a:pPr marL="0" lvl="0" indent="0" algn="l" rtl="0">
              <a:spcBef>
                <a:spcPts val="0"/>
              </a:spcBef>
              <a:spcAft>
                <a:spcPts val="0"/>
              </a:spcAft>
              <a:buNone/>
            </a:pPr>
            <a:r>
              <a:rPr lang="en-US" sz="2500">
                <a:solidFill>
                  <a:schemeClr val="dk1"/>
                </a:solidFill>
              </a:rPr>
              <a:t>2. Evaluate the scientific evidence supporting the therapeutic benefits of nature exposure on mental health, stress reduction, and cognitive function in the context of longevity.</a:t>
            </a:r>
            <a:endParaRPr sz="2500">
              <a:solidFill>
                <a:schemeClr val="dk1"/>
              </a:solidFill>
            </a:endParaRPr>
          </a:p>
          <a:p>
            <a:pPr marL="0" lvl="0" indent="0" algn="l" rtl="0">
              <a:spcBef>
                <a:spcPts val="0"/>
              </a:spcBef>
              <a:spcAft>
                <a:spcPts val="0"/>
              </a:spcAft>
              <a:buNone/>
            </a:pPr>
            <a:endParaRPr sz="2500">
              <a:solidFill>
                <a:schemeClr val="dk1"/>
              </a:solidFill>
            </a:endParaRPr>
          </a:p>
          <a:p>
            <a:pPr marL="0" lvl="0" indent="0" algn="l" rtl="0">
              <a:spcBef>
                <a:spcPts val="0"/>
              </a:spcBef>
              <a:spcAft>
                <a:spcPts val="0"/>
              </a:spcAft>
              <a:buNone/>
            </a:pPr>
            <a:r>
              <a:rPr lang="en-US" sz="2500">
                <a:solidFill>
                  <a:schemeClr val="dk1"/>
                </a:solidFill>
              </a:rPr>
              <a:t>3. Develop practical skills in prescribing personalized nature interventions within clinical practice to enhance patient outcomes related to mental resilience and healthy aging.</a:t>
            </a:r>
            <a:endParaRPr sz="2500">
              <a:solidFill>
                <a:schemeClr val="dk1"/>
              </a:solidFill>
            </a:endParaRPr>
          </a:p>
        </p:txBody>
      </p:sp>
      <p:pic>
        <p:nvPicPr>
          <p:cNvPr id="155" name="Google Shape;155;g318efc303d5_0_32" descr="Brain Tree | Free SVG"/>
          <p:cNvPicPr preferRelativeResize="0"/>
          <p:nvPr/>
        </p:nvPicPr>
        <p:blipFill>
          <a:blip r:embed="rId3">
            <a:alphaModFix/>
          </a:blip>
          <a:stretch>
            <a:fillRect/>
          </a:stretch>
        </p:blipFill>
        <p:spPr>
          <a:xfrm>
            <a:off x="7469525" y="4711475"/>
            <a:ext cx="2342175" cy="23421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10"/>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nvGrpSpPr>
          <p:cNvPr id="657" name="Google Shape;657;p10"/>
          <p:cNvGrpSpPr/>
          <p:nvPr/>
        </p:nvGrpSpPr>
        <p:grpSpPr>
          <a:xfrm>
            <a:off x="0" y="-8467"/>
            <a:ext cx="12192000" cy="6866467"/>
            <a:chOff x="0" y="-8467"/>
            <a:chExt cx="12192000" cy="6866467"/>
          </a:xfrm>
        </p:grpSpPr>
        <p:cxnSp>
          <p:nvCxnSpPr>
            <p:cNvPr id="658" name="Google Shape;658;p10"/>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659" name="Google Shape;659;p10"/>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8627"/>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0" name="Google Shape;660;p10"/>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1" name="Google Shape;661;p10"/>
            <p:cNvSpPr/>
            <p:nvPr/>
          </p:nvSpPr>
          <p:spPr>
            <a:xfrm>
              <a:off x="8932333" y="3048000"/>
              <a:ext cx="3259667" cy="3810000"/>
            </a:xfrm>
            <a:prstGeom prst="triangle">
              <a:avLst>
                <a:gd name="adj" fmla="val 100000"/>
              </a:avLst>
            </a:prstGeom>
            <a:solidFill>
              <a:schemeClr val="accent2">
                <a:alpha val="7058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 name="Google Shape;662;p10"/>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8627"/>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3" name="Google Shape;663;p10"/>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8627"/>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4" name="Google Shape;664;p10"/>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3529"/>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5" name="Google Shape;665;p10"/>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p10"/>
            <p:cNvSpPr/>
            <p:nvPr/>
          </p:nvSpPr>
          <p:spPr>
            <a:xfrm>
              <a:off x="0" y="4013200"/>
              <a:ext cx="448733" cy="2844800"/>
            </a:xfrm>
            <a:prstGeom prst="triangle">
              <a:avLst>
                <a:gd name="adj" fmla="val 0"/>
              </a:avLst>
            </a:prstGeom>
            <a:solidFill>
              <a:schemeClr val="accent1">
                <a:alpha val="8352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67" name="Google Shape;667;p10"/>
          <p:cNvSpPr/>
          <p:nvPr/>
        </p:nvSpPr>
        <p:spPr>
          <a:xfrm>
            <a:off x="477012" y="480060"/>
            <a:ext cx="11237976" cy="5897880"/>
          </a:xfrm>
          <a:prstGeom prst="rect">
            <a:avLst/>
          </a:prstGeom>
          <a:solidFill>
            <a:srgbClr val="FFFFFF"/>
          </a:solidFill>
          <a:ln w="222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pic>
        <p:nvPicPr>
          <p:cNvPr id="668" name="Google Shape;668;p10"/>
          <p:cNvPicPr preferRelativeResize="0"/>
          <p:nvPr/>
        </p:nvPicPr>
        <p:blipFill rotWithShape="1">
          <a:blip r:embed="rId3">
            <a:alphaModFix/>
          </a:blip>
          <a:srcRect t="12634" r="1" b="21509"/>
          <a:stretch/>
        </p:blipFill>
        <p:spPr>
          <a:xfrm>
            <a:off x="568452" y="571500"/>
            <a:ext cx="11055096" cy="5715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1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675" name="Google Shape;675;p12"/>
          <p:cNvSpPr txBox="1">
            <a:spLocks noGrp="1"/>
          </p:cNvSpPr>
          <p:nvPr>
            <p:ph type="title"/>
          </p:nvPr>
        </p:nvSpPr>
        <p:spPr>
          <a:xfrm>
            <a:off x="1286933" y="609600"/>
            <a:ext cx="10197494" cy="1099457"/>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accent1"/>
              </a:buClr>
              <a:buSzPts val="3600"/>
              <a:buFont typeface="Trebuchet MS"/>
              <a:buNone/>
            </a:pPr>
            <a:r>
              <a:rPr lang="en-US"/>
              <a:t>Background of Shinrin-Yoku</a:t>
            </a:r>
            <a:endParaRPr/>
          </a:p>
        </p:txBody>
      </p:sp>
      <p:sp>
        <p:nvSpPr>
          <p:cNvPr id="676" name="Google Shape;676;p12"/>
          <p:cNvSpPr/>
          <p:nvPr/>
        </p:nvSpPr>
        <p:spPr>
          <a:xfrm rot="10800000">
            <a:off x="0" y="0"/>
            <a:ext cx="842596" cy="5666154"/>
          </a:xfrm>
          <a:prstGeom prst="triangle">
            <a:avLst>
              <a:gd name="adj" fmla="val 100000"/>
            </a:avLst>
          </a:prstGeom>
          <a:solidFill>
            <a:schemeClr val="accent1">
              <a:alpha val="8352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 name="Google Shape;677;p12"/>
          <p:cNvSpPr/>
          <p:nvPr/>
        </p:nvSpPr>
        <p:spPr>
          <a:xfrm flipH="1">
            <a:off x="11743267" y="4013200"/>
            <a:ext cx="448733" cy="2844800"/>
          </a:xfrm>
          <a:prstGeom prst="triangle">
            <a:avLst>
              <a:gd name="adj" fmla="val 0"/>
            </a:avLst>
          </a:prstGeom>
          <a:solidFill>
            <a:schemeClr val="accent1">
              <a:alpha val="8352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78" name="Google Shape;678;p12"/>
          <p:cNvGrpSpPr/>
          <p:nvPr/>
        </p:nvGrpSpPr>
        <p:grpSpPr>
          <a:xfrm>
            <a:off x="1286933" y="2041600"/>
            <a:ext cx="9618132" cy="3907366"/>
            <a:chOff x="0" y="93057"/>
            <a:chExt cx="9618132" cy="3907366"/>
          </a:xfrm>
        </p:grpSpPr>
        <p:sp>
          <p:nvSpPr>
            <p:cNvPr id="679" name="Google Shape;679;p12"/>
            <p:cNvSpPr/>
            <p:nvPr/>
          </p:nvSpPr>
          <p:spPr>
            <a:xfrm>
              <a:off x="0" y="93057"/>
              <a:ext cx="3005666" cy="1803399"/>
            </a:xfrm>
            <a:prstGeom prst="rect">
              <a:avLst/>
            </a:prstGeom>
            <a:solidFill>
              <a:srgbClr val="52A01E"/>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 name="Google Shape;680;p12"/>
            <p:cNvSpPr txBox="1"/>
            <p:nvPr/>
          </p:nvSpPr>
          <p:spPr>
            <a:xfrm>
              <a:off x="0" y="93057"/>
              <a:ext cx="3005666" cy="1803399"/>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Trebuchet MS"/>
                <a:buNone/>
              </a:pPr>
              <a:r>
                <a:rPr lang="en-US" sz="2000" b="0" i="0" u="none" strike="noStrike" cap="none">
                  <a:solidFill>
                    <a:schemeClr val="lt1"/>
                  </a:solidFill>
                  <a:latin typeface="Trebuchet MS"/>
                  <a:ea typeface="Trebuchet MS"/>
                  <a:cs typeface="Trebuchet MS"/>
                  <a:sym typeface="Trebuchet MS"/>
                </a:rPr>
                <a:t>In 1982, National Health Program in Japan was proposed for Forest Bathing by the Forest Agency of Japan</a:t>
              </a:r>
              <a:endParaRPr sz="1400" b="0" i="0" u="none" strike="noStrike" cap="none">
                <a:solidFill>
                  <a:srgbClr val="000000"/>
                </a:solidFill>
                <a:latin typeface="Arial"/>
                <a:ea typeface="Arial"/>
                <a:cs typeface="Arial"/>
                <a:sym typeface="Arial"/>
              </a:endParaRPr>
            </a:p>
          </p:txBody>
        </p:sp>
        <p:sp>
          <p:nvSpPr>
            <p:cNvPr id="681" name="Google Shape;681;p12"/>
            <p:cNvSpPr/>
            <p:nvPr/>
          </p:nvSpPr>
          <p:spPr>
            <a:xfrm>
              <a:off x="3306233" y="93057"/>
              <a:ext cx="3005666" cy="1803399"/>
            </a:xfrm>
            <a:prstGeom prst="rect">
              <a:avLst/>
            </a:prstGeom>
            <a:solidFill>
              <a:srgbClr val="E4B91D"/>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p12"/>
            <p:cNvSpPr txBox="1"/>
            <p:nvPr/>
          </p:nvSpPr>
          <p:spPr>
            <a:xfrm>
              <a:off x="3306233" y="93057"/>
              <a:ext cx="3005666" cy="1803399"/>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Trebuchet MS"/>
                <a:buNone/>
              </a:pPr>
              <a:r>
                <a:rPr lang="en-US" sz="2000" b="0" i="0" u="none" strike="noStrike" cap="none">
                  <a:solidFill>
                    <a:schemeClr val="lt1"/>
                  </a:solidFill>
                  <a:latin typeface="Trebuchet MS"/>
                  <a:ea typeface="Trebuchet MS"/>
                  <a:cs typeface="Trebuchet MS"/>
                  <a:sym typeface="Trebuchet MS"/>
                </a:rPr>
                <a:t>Main idea and goal was to Reduce Stress in Workers</a:t>
              </a:r>
              <a:endParaRPr sz="1400" b="0" i="0" u="none" strike="noStrike" cap="none">
                <a:solidFill>
                  <a:srgbClr val="000000"/>
                </a:solidFill>
                <a:latin typeface="Arial"/>
                <a:ea typeface="Arial"/>
                <a:cs typeface="Arial"/>
                <a:sym typeface="Arial"/>
              </a:endParaRPr>
            </a:p>
          </p:txBody>
        </p:sp>
        <p:sp>
          <p:nvSpPr>
            <p:cNvPr id="683" name="Google Shape;683;p12"/>
            <p:cNvSpPr/>
            <p:nvPr/>
          </p:nvSpPr>
          <p:spPr>
            <a:xfrm>
              <a:off x="6612466" y="93057"/>
              <a:ext cx="3005666" cy="1803399"/>
            </a:xfrm>
            <a:prstGeom prst="rect">
              <a:avLst/>
            </a:prstGeom>
            <a:solidFill>
              <a:srgbClr val="E76615"/>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 name="Google Shape;684;p12"/>
            <p:cNvSpPr txBox="1"/>
            <p:nvPr/>
          </p:nvSpPr>
          <p:spPr>
            <a:xfrm>
              <a:off x="6612466" y="93057"/>
              <a:ext cx="3005666" cy="1803399"/>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Trebuchet MS"/>
                <a:buNone/>
              </a:pPr>
              <a:r>
                <a:rPr lang="en-US" sz="2000" b="0" i="0" u="none" strike="noStrike" cap="none">
                  <a:solidFill>
                    <a:schemeClr val="lt1"/>
                  </a:solidFill>
                  <a:latin typeface="Trebuchet MS"/>
                  <a:ea typeface="Trebuchet MS"/>
                  <a:cs typeface="Trebuchet MS"/>
                  <a:sym typeface="Trebuchet MS"/>
                </a:rPr>
                <a:t>2004-Forest Agency of Japan organized a Project Team to Investigate the Effect of Shinrin-Yoku on Human Health</a:t>
              </a:r>
              <a:endParaRPr sz="1400" b="0" i="0" u="none" strike="noStrike" cap="none">
                <a:solidFill>
                  <a:srgbClr val="000000"/>
                </a:solidFill>
                <a:latin typeface="Arial"/>
                <a:ea typeface="Arial"/>
                <a:cs typeface="Arial"/>
                <a:sym typeface="Arial"/>
              </a:endParaRPr>
            </a:p>
          </p:txBody>
        </p:sp>
        <p:sp>
          <p:nvSpPr>
            <p:cNvPr id="685" name="Google Shape;685;p12"/>
            <p:cNvSpPr/>
            <p:nvPr/>
          </p:nvSpPr>
          <p:spPr>
            <a:xfrm>
              <a:off x="1653116" y="2197024"/>
              <a:ext cx="3005666" cy="1803399"/>
            </a:xfrm>
            <a:prstGeom prst="rect">
              <a:avLst/>
            </a:prstGeom>
            <a:solidFill>
              <a:srgbClr val="C42D17"/>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6" name="Google Shape;686;p12"/>
            <p:cNvSpPr txBox="1"/>
            <p:nvPr/>
          </p:nvSpPr>
          <p:spPr>
            <a:xfrm>
              <a:off x="1653116" y="2197024"/>
              <a:ext cx="3005666" cy="1803399"/>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Trebuchet MS"/>
                <a:buNone/>
              </a:pPr>
              <a:r>
                <a:rPr lang="en-US" sz="2000" b="0" i="0" u="none" strike="noStrike" cap="none">
                  <a:solidFill>
                    <a:schemeClr val="lt1"/>
                  </a:solidFill>
                  <a:latin typeface="Trebuchet MS"/>
                  <a:ea typeface="Trebuchet MS"/>
                  <a:cs typeface="Trebuchet MS"/>
                  <a:sym typeface="Trebuchet MS"/>
                </a:rPr>
                <a:t>1.5 Million Dollar Initial Project</a:t>
              </a:r>
              <a:endParaRPr sz="1400" b="0" i="0" u="none" strike="noStrike" cap="none">
                <a:solidFill>
                  <a:srgbClr val="000000"/>
                </a:solidFill>
                <a:latin typeface="Arial"/>
                <a:ea typeface="Arial"/>
                <a:cs typeface="Arial"/>
                <a:sym typeface="Arial"/>
              </a:endParaRPr>
            </a:p>
          </p:txBody>
        </p:sp>
        <p:sp>
          <p:nvSpPr>
            <p:cNvPr id="687" name="Google Shape;687;p12"/>
            <p:cNvSpPr/>
            <p:nvPr/>
          </p:nvSpPr>
          <p:spPr>
            <a:xfrm>
              <a:off x="4959349" y="2197024"/>
              <a:ext cx="3005666" cy="1803399"/>
            </a:xfrm>
            <a:prstGeom prst="rect">
              <a:avLst/>
            </a:prstGeom>
            <a:solidFill>
              <a:schemeClr val="accent6"/>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p12"/>
            <p:cNvSpPr txBox="1"/>
            <p:nvPr/>
          </p:nvSpPr>
          <p:spPr>
            <a:xfrm>
              <a:off x="4959349" y="2197024"/>
              <a:ext cx="3005666" cy="1803399"/>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lt1"/>
                </a:buClr>
                <a:buSzPts val="2000"/>
                <a:buFont typeface="Trebuchet MS"/>
                <a:buNone/>
              </a:pPr>
              <a:r>
                <a:rPr lang="en-US" sz="2000" b="0" i="0" u="none" strike="noStrike" cap="none">
                  <a:solidFill>
                    <a:schemeClr val="lt1"/>
                  </a:solidFill>
                  <a:latin typeface="Trebuchet MS"/>
                  <a:ea typeface="Trebuchet MS"/>
                  <a:cs typeface="Trebuchet MS"/>
                  <a:sym typeface="Trebuchet MS"/>
                </a:rPr>
                <a:t>One of the Key Members was Dr. Qing Li </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2"/>
        <p:cNvGrpSpPr/>
        <p:nvPr/>
      </p:nvGrpSpPr>
      <p:grpSpPr>
        <a:xfrm>
          <a:off x="0" y="0"/>
          <a:ext cx="0" cy="0"/>
          <a:chOff x="0" y="0"/>
          <a:chExt cx="0" cy="0"/>
        </a:xfrm>
      </p:grpSpPr>
      <p:sp>
        <p:nvSpPr>
          <p:cNvPr id="693" name="Google Shape;693;p14"/>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nvGrpSpPr>
          <p:cNvPr id="694" name="Google Shape;694;p14"/>
          <p:cNvGrpSpPr/>
          <p:nvPr/>
        </p:nvGrpSpPr>
        <p:grpSpPr>
          <a:xfrm>
            <a:off x="0" y="-8467"/>
            <a:ext cx="12192000" cy="6866467"/>
            <a:chOff x="0" y="-8467"/>
            <a:chExt cx="12192000" cy="6866467"/>
          </a:xfrm>
        </p:grpSpPr>
        <p:cxnSp>
          <p:nvCxnSpPr>
            <p:cNvPr id="695" name="Google Shape;695;p14"/>
            <p:cNvCxnSpPr/>
            <p:nvPr/>
          </p:nvCxnSpPr>
          <p:spPr>
            <a:xfrm>
              <a:off x="9371012" y="0"/>
              <a:ext cx="1219200" cy="6858000"/>
            </a:xfrm>
            <a:prstGeom prst="straightConnector1">
              <a:avLst/>
            </a:prstGeom>
            <a:noFill/>
            <a:ln w="9525" cap="flat" cmpd="sng">
              <a:solidFill>
                <a:srgbClr val="FFFFFF"/>
              </a:solidFill>
              <a:prstDash val="solid"/>
              <a:round/>
              <a:headEnd type="none" w="sm" len="sm"/>
              <a:tailEnd type="none" w="sm" len="sm"/>
            </a:ln>
          </p:spPr>
        </p:cxnSp>
        <p:cxnSp>
          <p:nvCxnSpPr>
            <p:cNvPr id="696" name="Google Shape;696;p14"/>
            <p:cNvCxnSpPr/>
            <p:nvPr/>
          </p:nvCxnSpPr>
          <p:spPr>
            <a:xfrm flipH="1">
              <a:off x="7425267" y="3681413"/>
              <a:ext cx="4763558" cy="3176587"/>
            </a:xfrm>
            <a:prstGeom prst="straightConnector1">
              <a:avLst/>
            </a:prstGeom>
            <a:noFill/>
            <a:ln w="9525" cap="flat" cmpd="sng">
              <a:solidFill>
                <a:srgbClr val="FFFFFF"/>
              </a:solidFill>
              <a:prstDash val="solid"/>
              <a:round/>
              <a:headEnd type="none" w="sm" len="sm"/>
              <a:tailEnd type="none" w="sm" len="sm"/>
            </a:ln>
          </p:spPr>
        </p:cxnSp>
        <p:sp>
          <p:nvSpPr>
            <p:cNvPr id="697" name="Google Shape;697;p14"/>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8627"/>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8" name="Google Shape;698;p14"/>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9" name="Google Shape;699;p14"/>
            <p:cNvSpPr/>
            <p:nvPr/>
          </p:nvSpPr>
          <p:spPr>
            <a:xfrm>
              <a:off x="8932333" y="3048000"/>
              <a:ext cx="3259667" cy="3810000"/>
            </a:xfrm>
            <a:prstGeom prst="triangle">
              <a:avLst>
                <a:gd name="adj" fmla="val 100000"/>
              </a:avLst>
            </a:prstGeom>
            <a:solidFill>
              <a:schemeClr val="accent2">
                <a:alpha val="7058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0" name="Google Shape;700;p14"/>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8627"/>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1" name="Google Shape;701;p14"/>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8627"/>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2" name="Google Shape;702;p14"/>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3529"/>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3" name="Google Shape;703;p14"/>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p14"/>
            <p:cNvSpPr/>
            <p:nvPr/>
          </p:nvSpPr>
          <p:spPr>
            <a:xfrm>
              <a:off x="0" y="4013200"/>
              <a:ext cx="448733" cy="2844800"/>
            </a:xfrm>
            <a:prstGeom prst="triangle">
              <a:avLst>
                <a:gd name="adj" fmla="val 0"/>
              </a:avLst>
            </a:prstGeom>
            <a:solidFill>
              <a:schemeClr val="accent1">
                <a:alpha val="8352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05" name="Google Shape;705;p14"/>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accent1"/>
              </a:buClr>
              <a:buSzPts val="3300"/>
              <a:buFont typeface="Trebuchet MS"/>
              <a:buNone/>
            </a:pPr>
            <a:r>
              <a:rPr lang="en-US" sz="3300"/>
              <a:t>Research work of Dr. Qing Li: Relationship between Shinrin-Yoku and Immune Function</a:t>
            </a:r>
            <a:endParaRPr/>
          </a:p>
        </p:txBody>
      </p:sp>
      <p:sp>
        <p:nvSpPr>
          <p:cNvPr id="706" name="Google Shape;706;p14"/>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1920"/>
              <a:buChar char="►"/>
            </a:pPr>
            <a:r>
              <a:rPr lang="en-US" sz="2400"/>
              <a:t>It is well known that the Immune System including Natural Killer(NK) cells plays a vital role in the Defense against Bacteria, Viruses and Tumors</a:t>
            </a:r>
            <a:endParaRPr/>
          </a:p>
          <a:p>
            <a:pPr marL="342900" lvl="0" indent="-342900" algn="l" rtl="0">
              <a:lnSpc>
                <a:spcPct val="100000"/>
              </a:lnSpc>
              <a:spcBef>
                <a:spcPts val="1000"/>
              </a:spcBef>
              <a:spcAft>
                <a:spcPts val="0"/>
              </a:spcAft>
              <a:buClr>
                <a:schemeClr val="dk1"/>
              </a:buClr>
              <a:buSzPts val="1920"/>
              <a:buChar char="►"/>
            </a:pPr>
            <a:r>
              <a:rPr lang="en-US" sz="2400"/>
              <a:t>Already has been shown that Stress Inhibits Immune Function</a:t>
            </a:r>
            <a:endParaRPr/>
          </a:p>
          <a:p>
            <a:pPr marL="342900" lvl="0" indent="-342900" algn="l" rtl="0">
              <a:lnSpc>
                <a:spcPct val="100000"/>
              </a:lnSpc>
              <a:spcBef>
                <a:spcPts val="1000"/>
              </a:spcBef>
              <a:spcAft>
                <a:spcPts val="0"/>
              </a:spcAft>
              <a:buClr>
                <a:schemeClr val="dk1"/>
              </a:buClr>
              <a:buSzPts val="1920"/>
              <a:buChar char="►"/>
            </a:pPr>
            <a:r>
              <a:rPr lang="en-US" sz="2400"/>
              <a:t>?? Could Forest Environment (Shinrin-Yoku/Forest Bathing) Reduce Stress</a:t>
            </a:r>
            <a:endParaRPr/>
          </a:p>
          <a:p>
            <a:pPr marL="342900" lvl="0" indent="-342900" algn="l" rtl="0">
              <a:lnSpc>
                <a:spcPct val="100000"/>
              </a:lnSpc>
              <a:spcBef>
                <a:spcPts val="1000"/>
              </a:spcBef>
              <a:spcAft>
                <a:spcPts val="0"/>
              </a:spcAft>
              <a:buClr>
                <a:schemeClr val="dk1"/>
              </a:buClr>
              <a:buSzPts val="1920"/>
              <a:buChar char="►"/>
            </a:pPr>
            <a:r>
              <a:rPr lang="en-US" sz="2400"/>
              <a:t>Dr. Qing Li speculated that Forest Environment (Shinrin-Yoku) may have a Beneficial Effect on Immune Function by Reducing Stress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15"/>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pic>
        <p:nvPicPr>
          <p:cNvPr id="712" name="Google Shape;712;p15"/>
          <p:cNvPicPr preferRelativeResize="0"/>
          <p:nvPr/>
        </p:nvPicPr>
        <p:blipFill rotWithShape="1">
          <a:blip r:embed="rId3">
            <a:alphaModFix/>
          </a:blip>
          <a:srcRect/>
          <a:stretch/>
        </p:blipFill>
        <p:spPr>
          <a:xfrm>
            <a:off x="1054311" y="643466"/>
            <a:ext cx="10083378" cy="557106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grpSp>
        <p:nvGrpSpPr>
          <p:cNvPr id="717" name="Google Shape;717;p16"/>
          <p:cNvGrpSpPr/>
          <p:nvPr/>
        </p:nvGrpSpPr>
        <p:grpSpPr>
          <a:xfrm>
            <a:off x="0" y="-8467"/>
            <a:ext cx="12192000" cy="6866467"/>
            <a:chOff x="0" y="-8467"/>
            <a:chExt cx="12192000" cy="6866467"/>
          </a:xfrm>
        </p:grpSpPr>
        <p:cxnSp>
          <p:nvCxnSpPr>
            <p:cNvPr id="718" name="Google Shape;718;p16"/>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719" name="Google Shape;719;p16"/>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720" name="Google Shape;720;p16"/>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8627"/>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1" name="Google Shape;721;p16"/>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2" name="Google Shape;722;p16"/>
            <p:cNvSpPr/>
            <p:nvPr/>
          </p:nvSpPr>
          <p:spPr>
            <a:xfrm>
              <a:off x="8932333" y="3048000"/>
              <a:ext cx="3259667" cy="3810000"/>
            </a:xfrm>
            <a:prstGeom prst="triangle">
              <a:avLst>
                <a:gd name="adj" fmla="val 100000"/>
              </a:avLst>
            </a:prstGeom>
            <a:solidFill>
              <a:schemeClr val="accent2">
                <a:alpha val="7058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723;p16"/>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8627"/>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4" name="Google Shape;724;p16"/>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8627"/>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5" name="Google Shape;725;p16"/>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3529"/>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6" name="Google Shape;726;p16"/>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727;p16"/>
            <p:cNvSpPr/>
            <p:nvPr/>
          </p:nvSpPr>
          <p:spPr>
            <a:xfrm>
              <a:off x="0" y="4013200"/>
              <a:ext cx="448733" cy="2844800"/>
            </a:xfrm>
            <a:prstGeom prst="triangle">
              <a:avLst>
                <a:gd name="adj" fmla="val 0"/>
              </a:avLst>
            </a:prstGeom>
            <a:solidFill>
              <a:schemeClr val="accent1">
                <a:alpha val="8352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28" name="Google Shape;728;p16"/>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accent1"/>
              </a:buClr>
              <a:buSzPts val="3600"/>
              <a:buFont typeface="Trebuchet MS"/>
              <a:buNone/>
            </a:pPr>
            <a:r>
              <a:rPr lang="en-US" sz="3600"/>
              <a:t>1</a:t>
            </a:r>
            <a:r>
              <a:rPr lang="en-US" sz="3600" baseline="30000"/>
              <a:t>st</a:t>
            </a:r>
            <a:r>
              <a:rPr lang="en-US" sz="3600"/>
              <a:t> Forest Bathing Study in Japan/World</a:t>
            </a:r>
            <a:endParaRPr/>
          </a:p>
        </p:txBody>
      </p:sp>
      <p:sp>
        <p:nvSpPr>
          <p:cNvPr id="729" name="Google Shape;729;p16"/>
          <p:cNvSpPr txBox="1">
            <a:spLocks noGrp="1"/>
          </p:cNvSpPr>
          <p:nvPr>
            <p:ph type="body" idx="2"/>
          </p:nvPr>
        </p:nvSpPr>
        <p:spPr>
          <a:xfrm>
            <a:off x="6336287" y="2160589"/>
            <a:ext cx="2934714" cy="3880773"/>
          </a:xfrm>
          <a:prstGeom prst="rect">
            <a:avLst/>
          </a:prstGeom>
          <a:noFill/>
          <a:ln>
            <a:noFill/>
          </a:ln>
        </p:spPr>
        <p:txBody>
          <a:bodyPr spcFirstLastPara="1" wrap="square" lIns="91425" tIns="45700" rIns="91425" bIns="45700" anchor="t" anchorCtr="0">
            <a:normAutofit/>
          </a:bodyPr>
          <a:lstStyle/>
          <a:p>
            <a:pPr marL="0" lvl="0" indent="-91440" algn="l" rtl="0">
              <a:lnSpc>
                <a:spcPct val="100000"/>
              </a:lnSpc>
              <a:spcBef>
                <a:spcPts val="0"/>
              </a:spcBef>
              <a:spcAft>
                <a:spcPts val="0"/>
              </a:spcAft>
              <a:buClr>
                <a:schemeClr val="dk1"/>
              </a:buClr>
              <a:buSzPts val="1440"/>
              <a:buFont typeface="Noto Sans Symbols"/>
              <a:buChar char="►"/>
            </a:pPr>
            <a:r>
              <a:rPr lang="en-US" sz="1800"/>
              <a:t>2005, Dr. Quin Li, Iiyama City, Ngano</a:t>
            </a:r>
            <a:endParaRPr sz="1800"/>
          </a:p>
          <a:p>
            <a:pPr marL="0" lvl="0" indent="-91440" algn="l" rtl="0">
              <a:lnSpc>
                <a:spcPct val="100000"/>
              </a:lnSpc>
              <a:spcBef>
                <a:spcPts val="1000"/>
              </a:spcBef>
              <a:spcAft>
                <a:spcPts val="0"/>
              </a:spcAft>
              <a:buClr>
                <a:schemeClr val="dk1"/>
              </a:buClr>
              <a:buSzPts val="1440"/>
              <a:buFont typeface="Noto Sans Symbols"/>
              <a:buChar char="►"/>
            </a:pPr>
            <a:r>
              <a:rPr lang="en-US" sz="1800"/>
              <a:t>Li Q er al. Forest enhances human natural killer activity and expression of anti-cancer patients, Int J Immunopathol Pharmacol. 2007; 20(2):3-8</a:t>
            </a:r>
            <a:endParaRPr/>
          </a:p>
          <a:p>
            <a:pPr marL="0" lvl="0" indent="-91440" algn="l" rtl="0">
              <a:lnSpc>
                <a:spcPct val="100000"/>
              </a:lnSpc>
              <a:spcBef>
                <a:spcPts val="1000"/>
              </a:spcBef>
              <a:spcAft>
                <a:spcPts val="0"/>
              </a:spcAft>
              <a:buClr>
                <a:schemeClr val="dk1"/>
              </a:buClr>
              <a:buSzPts val="1440"/>
              <a:buFont typeface="Noto Sans Symbols"/>
              <a:buChar char="►"/>
            </a:pPr>
            <a:r>
              <a:rPr lang="en-US" sz="1800"/>
              <a:t>Subjects taken to Forest for 2 Days</a:t>
            </a:r>
            <a:endParaRPr/>
          </a:p>
        </p:txBody>
      </p:sp>
      <p:pic>
        <p:nvPicPr>
          <p:cNvPr id="730" name="Google Shape;730;p16"/>
          <p:cNvPicPr preferRelativeResize="0">
            <a:picLocks noGrp="1"/>
          </p:cNvPicPr>
          <p:nvPr>
            <p:ph type="body" idx="1"/>
          </p:nvPr>
        </p:nvPicPr>
        <p:blipFill rotWithShape="1">
          <a:blip r:embed="rId3">
            <a:alphaModFix/>
          </a:blip>
          <a:srcRect l="9199" r="-1" b="-1"/>
          <a:stretch/>
        </p:blipFill>
        <p:spPr>
          <a:xfrm>
            <a:off x="677334" y="2159331"/>
            <a:ext cx="5423429" cy="388236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17"/>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nvGrpSpPr>
          <p:cNvPr id="736" name="Google Shape;736;p17"/>
          <p:cNvGrpSpPr/>
          <p:nvPr/>
        </p:nvGrpSpPr>
        <p:grpSpPr>
          <a:xfrm>
            <a:off x="0" y="-8467"/>
            <a:ext cx="12192000" cy="6866467"/>
            <a:chOff x="0" y="-8467"/>
            <a:chExt cx="12192000" cy="6866467"/>
          </a:xfrm>
        </p:grpSpPr>
        <p:cxnSp>
          <p:nvCxnSpPr>
            <p:cNvPr id="737" name="Google Shape;737;p17"/>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738" name="Google Shape;738;p17"/>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8627"/>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9" name="Google Shape;739;p17"/>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0" name="Google Shape;740;p17"/>
            <p:cNvSpPr/>
            <p:nvPr/>
          </p:nvSpPr>
          <p:spPr>
            <a:xfrm>
              <a:off x="8932333" y="3048000"/>
              <a:ext cx="3259667" cy="3810000"/>
            </a:xfrm>
            <a:prstGeom prst="triangle">
              <a:avLst>
                <a:gd name="adj" fmla="val 100000"/>
              </a:avLst>
            </a:prstGeom>
            <a:solidFill>
              <a:schemeClr val="accent2">
                <a:alpha val="7058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1" name="Google Shape;741;p17"/>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8627"/>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2" name="Google Shape;742;p17"/>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8627"/>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3" name="Google Shape;743;p17"/>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3529"/>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4" name="Google Shape;744;p17"/>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5" name="Google Shape;745;p17"/>
            <p:cNvSpPr/>
            <p:nvPr/>
          </p:nvSpPr>
          <p:spPr>
            <a:xfrm>
              <a:off x="0" y="4013200"/>
              <a:ext cx="448733" cy="2844800"/>
            </a:xfrm>
            <a:prstGeom prst="triangle">
              <a:avLst>
                <a:gd name="adj" fmla="val 0"/>
              </a:avLst>
            </a:prstGeom>
            <a:solidFill>
              <a:schemeClr val="accent1">
                <a:alpha val="8352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46" name="Google Shape;746;p17"/>
          <p:cNvSpPr/>
          <p:nvPr/>
        </p:nvSpPr>
        <p:spPr>
          <a:xfrm>
            <a:off x="477012" y="480060"/>
            <a:ext cx="11237976" cy="5897880"/>
          </a:xfrm>
          <a:prstGeom prst="rect">
            <a:avLst/>
          </a:prstGeom>
          <a:solidFill>
            <a:srgbClr val="FFFFFF"/>
          </a:solidFill>
          <a:ln w="222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pic>
        <p:nvPicPr>
          <p:cNvPr id="747" name="Google Shape;747;p17"/>
          <p:cNvPicPr preferRelativeResize="0"/>
          <p:nvPr/>
        </p:nvPicPr>
        <p:blipFill rotWithShape="1">
          <a:blip r:embed="rId3">
            <a:alphaModFix/>
          </a:blip>
          <a:srcRect r="1" b="7686"/>
          <a:stretch/>
        </p:blipFill>
        <p:spPr>
          <a:xfrm>
            <a:off x="568452" y="571500"/>
            <a:ext cx="11055096" cy="5715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18"/>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nvGrpSpPr>
          <p:cNvPr id="753" name="Google Shape;753;p18"/>
          <p:cNvGrpSpPr/>
          <p:nvPr/>
        </p:nvGrpSpPr>
        <p:grpSpPr>
          <a:xfrm>
            <a:off x="0" y="-8467"/>
            <a:ext cx="12192000" cy="6866467"/>
            <a:chOff x="0" y="-8467"/>
            <a:chExt cx="12192000" cy="6866467"/>
          </a:xfrm>
        </p:grpSpPr>
        <p:cxnSp>
          <p:nvCxnSpPr>
            <p:cNvPr id="754" name="Google Shape;754;p18"/>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755" name="Google Shape;755;p18"/>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8627"/>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6" name="Google Shape;756;p18"/>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7" name="Google Shape;757;p18"/>
            <p:cNvSpPr/>
            <p:nvPr/>
          </p:nvSpPr>
          <p:spPr>
            <a:xfrm>
              <a:off x="8932333" y="3048000"/>
              <a:ext cx="3259667" cy="3810000"/>
            </a:xfrm>
            <a:prstGeom prst="triangle">
              <a:avLst>
                <a:gd name="adj" fmla="val 100000"/>
              </a:avLst>
            </a:prstGeom>
            <a:solidFill>
              <a:schemeClr val="accent2">
                <a:alpha val="7058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8" name="Google Shape;758;p18"/>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8627"/>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9" name="Google Shape;759;p18"/>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8627"/>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0" name="Google Shape;760;p18"/>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3529"/>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1" name="Google Shape;761;p18"/>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2" name="Google Shape;762;p18"/>
            <p:cNvSpPr/>
            <p:nvPr/>
          </p:nvSpPr>
          <p:spPr>
            <a:xfrm>
              <a:off x="0" y="4013200"/>
              <a:ext cx="448733" cy="2844800"/>
            </a:xfrm>
            <a:prstGeom prst="triangle">
              <a:avLst>
                <a:gd name="adj" fmla="val 0"/>
              </a:avLst>
            </a:prstGeom>
            <a:solidFill>
              <a:schemeClr val="accent1">
                <a:alpha val="8352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63" name="Google Shape;763;p18"/>
          <p:cNvSpPr/>
          <p:nvPr/>
        </p:nvSpPr>
        <p:spPr>
          <a:xfrm>
            <a:off x="477012" y="480060"/>
            <a:ext cx="11237976" cy="5897880"/>
          </a:xfrm>
          <a:prstGeom prst="rect">
            <a:avLst/>
          </a:prstGeom>
          <a:solidFill>
            <a:srgbClr val="FFFFFF"/>
          </a:solidFill>
          <a:ln w="222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pic>
        <p:nvPicPr>
          <p:cNvPr id="764" name="Google Shape;764;p18"/>
          <p:cNvPicPr preferRelativeResize="0"/>
          <p:nvPr/>
        </p:nvPicPr>
        <p:blipFill rotWithShape="1">
          <a:blip r:embed="rId3">
            <a:alphaModFix/>
          </a:blip>
          <a:srcRect r="1" b="8903"/>
          <a:stretch/>
        </p:blipFill>
        <p:spPr>
          <a:xfrm>
            <a:off x="568452" y="571500"/>
            <a:ext cx="11055096" cy="5715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19"/>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nvGrpSpPr>
          <p:cNvPr id="770" name="Google Shape;770;p19"/>
          <p:cNvGrpSpPr/>
          <p:nvPr/>
        </p:nvGrpSpPr>
        <p:grpSpPr>
          <a:xfrm>
            <a:off x="0" y="-8467"/>
            <a:ext cx="12192000" cy="6866467"/>
            <a:chOff x="0" y="-8467"/>
            <a:chExt cx="12192000" cy="6866467"/>
          </a:xfrm>
        </p:grpSpPr>
        <p:cxnSp>
          <p:nvCxnSpPr>
            <p:cNvPr id="771" name="Google Shape;771;p19"/>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772" name="Google Shape;772;p19"/>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8627"/>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3" name="Google Shape;773;p19"/>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4" name="Google Shape;774;p19"/>
            <p:cNvSpPr/>
            <p:nvPr/>
          </p:nvSpPr>
          <p:spPr>
            <a:xfrm>
              <a:off x="8932333" y="3048000"/>
              <a:ext cx="3259667" cy="3810000"/>
            </a:xfrm>
            <a:prstGeom prst="triangle">
              <a:avLst>
                <a:gd name="adj" fmla="val 100000"/>
              </a:avLst>
            </a:prstGeom>
            <a:solidFill>
              <a:schemeClr val="accent2">
                <a:alpha val="7058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5" name="Google Shape;775;p19"/>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8627"/>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6" name="Google Shape;776;p19"/>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8627"/>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7" name="Google Shape;777;p19"/>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3529"/>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8" name="Google Shape;778;p19"/>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9" name="Google Shape;779;p19"/>
            <p:cNvSpPr/>
            <p:nvPr/>
          </p:nvSpPr>
          <p:spPr>
            <a:xfrm>
              <a:off x="0" y="4013200"/>
              <a:ext cx="448733" cy="2844800"/>
            </a:xfrm>
            <a:prstGeom prst="triangle">
              <a:avLst>
                <a:gd name="adj" fmla="val 0"/>
              </a:avLst>
            </a:prstGeom>
            <a:solidFill>
              <a:schemeClr val="accent1">
                <a:alpha val="8352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80" name="Google Shape;780;p19"/>
          <p:cNvSpPr/>
          <p:nvPr/>
        </p:nvSpPr>
        <p:spPr>
          <a:xfrm>
            <a:off x="477012" y="480060"/>
            <a:ext cx="11237976" cy="5897880"/>
          </a:xfrm>
          <a:prstGeom prst="rect">
            <a:avLst/>
          </a:prstGeom>
          <a:solidFill>
            <a:srgbClr val="FFFFFF"/>
          </a:solidFill>
          <a:ln w="222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pic>
        <p:nvPicPr>
          <p:cNvPr id="781" name="Google Shape;781;p19"/>
          <p:cNvPicPr preferRelativeResize="0"/>
          <p:nvPr/>
        </p:nvPicPr>
        <p:blipFill rotWithShape="1">
          <a:blip r:embed="rId3">
            <a:alphaModFix/>
          </a:blip>
          <a:srcRect t="4164" r="1" b="3933"/>
          <a:stretch/>
        </p:blipFill>
        <p:spPr>
          <a:xfrm>
            <a:off x="568452" y="571500"/>
            <a:ext cx="11055096" cy="5715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20"/>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nvGrpSpPr>
          <p:cNvPr id="787" name="Google Shape;787;p20"/>
          <p:cNvGrpSpPr/>
          <p:nvPr/>
        </p:nvGrpSpPr>
        <p:grpSpPr>
          <a:xfrm>
            <a:off x="0" y="-8467"/>
            <a:ext cx="12192000" cy="6866467"/>
            <a:chOff x="0" y="-8467"/>
            <a:chExt cx="12192000" cy="6866467"/>
          </a:xfrm>
        </p:grpSpPr>
        <p:cxnSp>
          <p:nvCxnSpPr>
            <p:cNvPr id="788" name="Google Shape;788;p20"/>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789" name="Google Shape;789;p20"/>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8627"/>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0" name="Google Shape;790;p20"/>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1" name="Google Shape;791;p20"/>
            <p:cNvSpPr/>
            <p:nvPr/>
          </p:nvSpPr>
          <p:spPr>
            <a:xfrm>
              <a:off x="8932333" y="3048000"/>
              <a:ext cx="3259667" cy="3810000"/>
            </a:xfrm>
            <a:prstGeom prst="triangle">
              <a:avLst>
                <a:gd name="adj" fmla="val 100000"/>
              </a:avLst>
            </a:prstGeom>
            <a:solidFill>
              <a:schemeClr val="accent2">
                <a:alpha val="7058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p20"/>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8627"/>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3" name="Google Shape;793;p20"/>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8627"/>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4" name="Google Shape;794;p20"/>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3529"/>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5" name="Google Shape;795;p20"/>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p20"/>
            <p:cNvSpPr/>
            <p:nvPr/>
          </p:nvSpPr>
          <p:spPr>
            <a:xfrm>
              <a:off x="0" y="4013200"/>
              <a:ext cx="448733" cy="2844800"/>
            </a:xfrm>
            <a:prstGeom prst="triangle">
              <a:avLst>
                <a:gd name="adj" fmla="val 0"/>
              </a:avLst>
            </a:prstGeom>
            <a:solidFill>
              <a:schemeClr val="accent1">
                <a:alpha val="8352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97" name="Google Shape;797;p20"/>
          <p:cNvSpPr/>
          <p:nvPr/>
        </p:nvSpPr>
        <p:spPr>
          <a:xfrm>
            <a:off x="477012" y="480060"/>
            <a:ext cx="11237976" cy="5897880"/>
          </a:xfrm>
          <a:prstGeom prst="rect">
            <a:avLst/>
          </a:prstGeom>
          <a:solidFill>
            <a:srgbClr val="FFFFFF"/>
          </a:solidFill>
          <a:ln w="222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pic>
        <p:nvPicPr>
          <p:cNvPr id="798" name="Google Shape;798;p20"/>
          <p:cNvPicPr preferRelativeResize="0"/>
          <p:nvPr/>
        </p:nvPicPr>
        <p:blipFill rotWithShape="1">
          <a:blip r:embed="rId3">
            <a:alphaModFix/>
          </a:blip>
          <a:srcRect r="1" b="41253"/>
          <a:stretch/>
        </p:blipFill>
        <p:spPr>
          <a:xfrm>
            <a:off x="568452" y="571500"/>
            <a:ext cx="11055096" cy="5715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21"/>
          <p:cNvSpPr txBox="1">
            <a:spLocks noGrp="1"/>
          </p:cNvSpPr>
          <p:nvPr>
            <p:ph type="title"/>
          </p:nvPr>
        </p:nvSpPr>
        <p:spPr>
          <a:xfrm>
            <a:off x="677334" y="1498604"/>
            <a:ext cx="3854528" cy="1278466"/>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accent1"/>
              </a:buClr>
              <a:buSzPts val="2000"/>
              <a:buFont typeface="Trebuchet MS"/>
              <a:buNone/>
            </a:pPr>
            <a:endParaRPr/>
          </a:p>
        </p:txBody>
      </p:sp>
      <p:grpSp>
        <p:nvGrpSpPr>
          <p:cNvPr id="804" name="Google Shape;804;p21"/>
          <p:cNvGrpSpPr/>
          <p:nvPr/>
        </p:nvGrpSpPr>
        <p:grpSpPr>
          <a:xfrm>
            <a:off x="4760461" y="571482"/>
            <a:ext cx="4513541" cy="5413320"/>
            <a:chOff x="0" y="56558"/>
            <a:chExt cx="4513541" cy="5413320"/>
          </a:xfrm>
        </p:grpSpPr>
        <p:sp>
          <p:nvSpPr>
            <p:cNvPr id="805" name="Google Shape;805;p21"/>
            <p:cNvSpPr/>
            <p:nvPr/>
          </p:nvSpPr>
          <p:spPr>
            <a:xfrm>
              <a:off x="0" y="56558"/>
              <a:ext cx="4513541" cy="849420"/>
            </a:xfrm>
            <a:prstGeom prst="roundRect">
              <a:avLst>
                <a:gd name="adj" fmla="val 16667"/>
              </a:avLst>
            </a:prstGeom>
            <a:solidFill>
              <a:srgbClr val="90C22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 name="Google Shape;806;p21"/>
            <p:cNvSpPr txBox="1"/>
            <p:nvPr/>
          </p:nvSpPr>
          <p:spPr>
            <a:xfrm>
              <a:off x="41465" y="98023"/>
              <a:ext cx="4430611" cy="766490"/>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Clr>
                  <a:schemeClr val="lt1"/>
                </a:buClr>
                <a:buSzPts val="2200"/>
                <a:buFont typeface="Trebuchet MS"/>
                <a:buNone/>
              </a:pPr>
              <a:r>
                <a:rPr lang="en-US" sz="2200" b="0" i="0" u="none" strike="noStrike" cap="none">
                  <a:solidFill>
                    <a:schemeClr val="lt1"/>
                  </a:solidFill>
                  <a:latin typeface="Trebuchet MS"/>
                  <a:ea typeface="Trebuchet MS"/>
                  <a:cs typeface="Trebuchet MS"/>
                  <a:sym typeface="Trebuchet MS"/>
                </a:rPr>
                <a:t>Field Experiments 24 Forests Across Japan</a:t>
              </a:r>
              <a:endParaRPr sz="1400" b="0" i="0" u="none" strike="noStrike" cap="none">
                <a:solidFill>
                  <a:srgbClr val="000000"/>
                </a:solidFill>
                <a:latin typeface="Arial"/>
                <a:ea typeface="Arial"/>
                <a:cs typeface="Arial"/>
                <a:sym typeface="Arial"/>
              </a:endParaRPr>
            </a:p>
          </p:txBody>
        </p:sp>
        <p:sp>
          <p:nvSpPr>
            <p:cNvPr id="807" name="Google Shape;807;p21"/>
            <p:cNvSpPr/>
            <p:nvPr/>
          </p:nvSpPr>
          <p:spPr>
            <a:xfrm>
              <a:off x="0" y="969338"/>
              <a:ext cx="4513541" cy="849420"/>
            </a:xfrm>
            <a:prstGeom prst="roundRect">
              <a:avLst>
                <a:gd name="adj" fmla="val 16667"/>
              </a:avLst>
            </a:prstGeom>
            <a:solidFill>
              <a:srgbClr val="90C22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8" name="Google Shape;808;p21"/>
            <p:cNvSpPr txBox="1"/>
            <p:nvPr/>
          </p:nvSpPr>
          <p:spPr>
            <a:xfrm>
              <a:off x="41465" y="1010803"/>
              <a:ext cx="4430611" cy="766490"/>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Clr>
                  <a:schemeClr val="lt1"/>
                </a:buClr>
                <a:buSzPts val="2200"/>
                <a:buFont typeface="Trebuchet MS"/>
                <a:buNone/>
              </a:pPr>
              <a:r>
                <a:rPr lang="en-US" sz="2200" b="0" i="0" u="none" strike="noStrike" cap="none">
                  <a:solidFill>
                    <a:schemeClr val="lt1"/>
                  </a:solidFill>
                  <a:latin typeface="Trebuchet MS"/>
                  <a:ea typeface="Trebuchet MS"/>
                  <a:cs typeface="Trebuchet MS"/>
                  <a:sym typeface="Trebuchet MS"/>
                </a:rPr>
                <a:t>Each Experiment 12 Subjects (280 Total)</a:t>
              </a:r>
              <a:endParaRPr sz="1400" b="0" i="0" u="none" strike="noStrike" cap="none">
                <a:solidFill>
                  <a:srgbClr val="000000"/>
                </a:solidFill>
                <a:latin typeface="Arial"/>
                <a:ea typeface="Arial"/>
                <a:cs typeface="Arial"/>
                <a:sym typeface="Arial"/>
              </a:endParaRPr>
            </a:p>
          </p:txBody>
        </p:sp>
        <p:sp>
          <p:nvSpPr>
            <p:cNvPr id="809" name="Google Shape;809;p21"/>
            <p:cNvSpPr/>
            <p:nvPr/>
          </p:nvSpPr>
          <p:spPr>
            <a:xfrm>
              <a:off x="0" y="1882118"/>
              <a:ext cx="4513541" cy="849420"/>
            </a:xfrm>
            <a:prstGeom prst="roundRect">
              <a:avLst>
                <a:gd name="adj" fmla="val 16667"/>
              </a:avLst>
            </a:prstGeom>
            <a:solidFill>
              <a:srgbClr val="90C22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0" name="Google Shape;810;p21"/>
            <p:cNvSpPr txBox="1"/>
            <p:nvPr/>
          </p:nvSpPr>
          <p:spPr>
            <a:xfrm>
              <a:off x="41465" y="1923583"/>
              <a:ext cx="4430611" cy="766490"/>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Clr>
                  <a:schemeClr val="lt1"/>
                </a:buClr>
                <a:buSzPts val="2200"/>
                <a:buFont typeface="Trebuchet MS"/>
                <a:buNone/>
              </a:pPr>
              <a:r>
                <a:rPr lang="en-US" sz="2200" b="0" i="0" u="none" strike="noStrike" cap="none">
                  <a:solidFill>
                    <a:schemeClr val="lt1"/>
                  </a:solidFill>
                  <a:latin typeface="Trebuchet MS"/>
                  <a:ea typeface="Trebuchet MS"/>
                  <a:cs typeface="Trebuchet MS"/>
                  <a:sym typeface="Trebuchet MS"/>
                </a:rPr>
                <a:t>1</a:t>
              </a:r>
              <a:r>
                <a:rPr lang="en-US" sz="2200" b="0" i="0" u="none" strike="noStrike" cap="none" baseline="30000">
                  <a:solidFill>
                    <a:schemeClr val="lt1"/>
                  </a:solidFill>
                  <a:latin typeface="Trebuchet MS"/>
                  <a:ea typeface="Trebuchet MS"/>
                  <a:cs typeface="Trebuchet MS"/>
                  <a:sym typeface="Trebuchet MS"/>
                </a:rPr>
                <a:t>st</a:t>
              </a:r>
              <a:r>
                <a:rPr lang="en-US" sz="2200" b="0" i="0" u="none" strike="noStrike" cap="none">
                  <a:solidFill>
                    <a:schemeClr val="lt1"/>
                  </a:solidFill>
                  <a:latin typeface="Trebuchet MS"/>
                  <a:ea typeface="Trebuchet MS"/>
                  <a:cs typeface="Trebuchet MS"/>
                  <a:sym typeface="Trebuchet MS"/>
                </a:rPr>
                <a:t> Day: 6 Subjects in Forest, 6 Subjects in Urban</a:t>
              </a:r>
              <a:endParaRPr sz="1400" b="0" i="0" u="none" strike="noStrike" cap="none">
                <a:solidFill>
                  <a:srgbClr val="000000"/>
                </a:solidFill>
                <a:latin typeface="Arial"/>
                <a:ea typeface="Arial"/>
                <a:cs typeface="Arial"/>
                <a:sym typeface="Arial"/>
              </a:endParaRPr>
            </a:p>
          </p:txBody>
        </p:sp>
        <p:sp>
          <p:nvSpPr>
            <p:cNvPr id="811" name="Google Shape;811;p21"/>
            <p:cNvSpPr/>
            <p:nvPr/>
          </p:nvSpPr>
          <p:spPr>
            <a:xfrm>
              <a:off x="0" y="2794898"/>
              <a:ext cx="4513541" cy="849420"/>
            </a:xfrm>
            <a:prstGeom prst="roundRect">
              <a:avLst>
                <a:gd name="adj" fmla="val 16667"/>
              </a:avLst>
            </a:prstGeom>
            <a:solidFill>
              <a:srgbClr val="90C22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Google Shape;812;p21"/>
            <p:cNvSpPr txBox="1"/>
            <p:nvPr/>
          </p:nvSpPr>
          <p:spPr>
            <a:xfrm>
              <a:off x="41465" y="2836363"/>
              <a:ext cx="4430611" cy="766490"/>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Clr>
                  <a:schemeClr val="lt1"/>
                </a:buClr>
                <a:buSzPts val="2200"/>
                <a:buFont typeface="Trebuchet MS"/>
                <a:buNone/>
              </a:pPr>
              <a:r>
                <a:rPr lang="en-US" sz="2200" b="0" i="0" u="none" strike="noStrike" cap="none">
                  <a:solidFill>
                    <a:schemeClr val="lt1"/>
                  </a:solidFill>
                  <a:latin typeface="Trebuchet MS"/>
                  <a:ea typeface="Trebuchet MS"/>
                  <a:cs typeface="Trebuchet MS"/>
                  <a:sym typeface="Trebuchet MS"/>
                </a:rPr>
                <a:t>Sat for 15min, Walked for 15min</a:t>
              </a:r>
              <a:endParaRPr sz="1400" b="0" i="0" u="none" strike="noStrike" cap="none">
                <a:solidFill>
                  <a:srgbClr val="000000"/>
                </a:solidFill>
                <a:latin typeface="Arial"/>
                <a:ea typeface="Arial"/>
                <a:cs typeface="Arial"/>
                <a:sym typeface="Arial"/>
              </a:endParaRPr>
            </a:p>
          </p:txBody>
        </p:sp>
        <p:sp>
          <p:nvSpPr>
            <p:cNvPr id="813" name="Google Shape;813;p21"/>
            <p:cNvSpPr/>
            <p:nvPr/>
          </p:nvSpPr>
          <p:spPr>
            <a:xfrm>
              <a:off x="0" y="3707678"/>
              <a:ext cx="4513541" cy="849420"/>
            </a:xfrm>
            <a:prstGeom prst="roundRect">
              <a:avLst>
                <a:gd name="adj" fmla="val 16667"/>
              </a:avLst>
            </a:prstGeom>
            <a:solidFill>
              <a:srgbClr val="90C22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4" name="Google Shape;814;p21"/>
            <p:cNvSpPr txBox="1"/>
            <p:nvPr/>
          </p:nvSpPr>
          <p:spPr>
            <a:xfrm>
              <a:off x="41465" y="3749143"/>
              <a:ext cx="4430611" cy="766490"/>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Clr>
                  <a:schemeClr val="lt1"/>
                </a:buClr>
                <a:buSzPts val="2200"/>
                <a:buFont typeface="Trebuchet MS"/>
                <a:buNone/>
              </a:pPr>
              <a:r>
                <a:rPr lang="en-US" sz="2200" b="0" i="0" u="none" strike="noStrike" cap="none">
                  <a:solidFill>
                    <a:schemeClr val="lt1"/>
                  </a:solidFill>
                  <a:latin typeface="Trebuchet MS"/>
                  <a:ea typeface="Trebuchet MS"/>
                  <a:cs typeface="Trebuchet MS"/>
                  <a:sym typeface="Trebuchet MS"/>
                </a:rPr>
                <a:t>2</a:t>
              </a:r>
              <a:r>
                <a:rPr lang="en-US" sz="2200" b="0" i="0" u="none" strike="noStrike" cap="none" baseline="30000">
                  <a:solidFill>
                    <a:schemeClr val="lt1"/>
                  </a:solidFill>
                  <a:latin typeface="Trebuchet MS"/>
                  <a:ea typeface="Trebuchet MS"/>
                  <a:cs typeface="Trebuchet MS"/>
                  <a:sym typeface="Trebuchet MS"/>
                </a:rPr>
                <a:t>nd</a:t>
              </a:r>
              <a:r>
                <a:rPr lang="en-US" sz="2200" b="0" i="0" u="none" strike="noStrike" cap="none">
                  <a:solidFill>
                    <a:schemeClr val="lt1"/>
                  </a:solidFill>
                  <a:latin typeface="Trebuchet MS"/>
                  <a:ea typeface="Trebuchet MS"/>
                  <a:cs typeface="Trebuchet MS"/>
                  <a:sym typeface="Trebuchet MS"/>
                </a:rPr>
                <a:t> Day: Crossover, Each group sent to different environment</a:t>
              </a:r>
              <a:endParaRPr sz="1400" b="0" i="0" u="none" strike="noStrike" cap="none">
                <a:solidFill>
                  <a:srgbClr val="000000"/>
                </a:solidFill>
                <a:latin typeface="Arial"/>
                <a:ea typeface="Arial"/>
                <a:cs typeface="Arial"/>
                <a:sym typeface="Arial"/>
              </a:endParaRPr>
            </a:p>
          </p:txBody>
        </p:sp>
        <p:sp>
          <p:nvSpPr>
            <p:cNvPr id="815" name="Google Shape;815;p21"/>
            <p:cNvSpPr/>
            <p:nvPr/>
          </p:nvSpPr>
          <p:spPr>
            <a:xfrm>
              <a:off x="0" y="4620458"/>
              <a:ext cx="4513541" cy="849420"/>
            </a:xfrm>
            <a:prstGeom prst="roundRect">
              <a:avLst>
                <a:gd name="adj" fmla="val 16667"/>
              </a:avLst>
            </a:prstGeom>
            <a:solidFill>
              <a:srgbClr val="90C22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6" name="Google Shape;816;p21"/>
            <p:cNvSpPr txBox="1"/>
            <p:nvPr/>
          </p:nvSpPr>
          <p:spPr>
            <a:xfrm>
              <a:off x="41465" y="4661923"/>
              <a:ext cx="4430611" cy="766490"/>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Clr>
                  <a:schemeClr val="lt1"/>
                </a:buClr>
                <a:buSzPts val="2200"/>
                <a:buFont typeface="Trebuchet MS"/>
                <a:buNone/>
              </a:pPr>
              <a:r>
                <a:rPr lang="en-US" sz="2200" b="0" i="0" u="none" strike="noStrike" cap="none">
                  <a:solidFill>
                    <a:schemeClr val="lt1"/>
                  </a:solidFill>
                  <a:latin typeface="Trebuchet MS"/>
                  <a:ea typeface="Trebuchet MS"/>
                  <a:cs typeface="Trebuchet MS"/>
                  <a:sym typeface="Trebuchet MS"/>
                </a:rPr>
                <a:t>Measured: Salivary Cortisol, Blood Pressure, Pulse Rate</a:t>
              </a:r>
              <a:endParaRPr sz="1400" b="0" i="0" u="none" strike="noStrike" cap="none">
                <a:solidFill>
                  <a:srgbClr val="000000"/>
                </a:solidFill>
                <a:latin typeface="Arial"/>
                <a:ea typeface="Arial"/>
                <a:cs typeface="Arial"/>
                <a:sym typeface="Arial"/>
              </a:endParaRPr>
            </a:p>
          </p:txBody>
        </p:sp>
      </p:grpSp>
      <p:sp>
        <p:nvSpPr>
          <p:cNvPr id="817" name="Google Shape;817;p21"/>
          <p:cNvSpPr txBox="1">
            <a:spLocks noGrp="1"/>
          </p:cNvSpPr>
          <p:nvPr>
            <p:ph type="body" idx="2"/>
          </p:nvPr>
        </p:nvSpPr>
        <p:spPr>
          <a:xfrm>
            <a:off x="677334" y="2777069"/>
            <a:ext cx="3854528" cy="2584449"/>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120"/>
              <a:buNone/>
            </a:pPr>
            <a:endParaRPr/>
          </a:p>
        </p:txBody>
      </p:sp>
      <p:pic>
        <p:nvPicPr>
          <p:cNvPr id="818" name="Google Shape;818;p21"/>
          <p:cNvPicPr preferRelativeResize="0"/>
          <p:nvPr/>
        </p:nvPicPr>
        <p:blipFill rotWithShape="1">
          <a:blip r:embed="rId3">
            <a:alphaModFix/>
          </a:blip>
          <a:srcRect/>
          <a:stretch/>
        </p:blipFill>
        <p:spPr>
          <a:xfrm>
            <a:off x="276673" y="720517"/>
            <a:ext cx="4255189" cy="2834640"/>
          </a:xfrm>
          <a:prstGeom prst="rect">
            <a:avLst/>
          </a:prstGeom>
          <a:noFill/>
          <a:ln>
            <a:noFill/>
          </a:ln>
        </p:spPr>
      </p:pic>
      <p:pic>
        <p:nvPicPr>
          <p:cNvPr id="819" name="Google Shape;819;p21"/>
          <p:cNvPicPr preferRelativeResize="0"/>
          <p:nvPr/>
        </p:nvPicPr>
        <p:blipFill rotWithShape="1">
          <a:blip r:embed="rId4">
            <a:alphaModFix/>
          </a:blip>
          <a:srcRect/>
          <a:stretch/>
        </p:blipFill>
        <p:spPr>
          <a:xfrm>
            <a:off x="1171151" y="3856617"/>
            <a:ext cx="3360711" cy="248433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2d5e7fd7d1d_2_11"/>
          <p:cNvSpPr txBox="1">
            <a:spLocks noGrp="1"/>
          </p:cNvSpPr>
          <p:nvPr>
            <p:ph type="title"/>
          </p:nvPr>
        </p:nvSpPr>
        <p:spPr>
          <a:xfrm>
            <a:off x="353575" y="410375"/>
            <a:ext cx="8695200" cy="782100"/>
          </a:xfrm>
          <a:prstGeom prst="rect">
            <a:avLst/>
          </a:prstGeom>
          <a:noFill/>
          <a:ln>
            <a:noFill/>
          </a:ln>
        </p:spPr>
        <p:txBody>
          <a:bodyPr spcFirstLastPara="1" wrap="square" lIns="121900" tIns="60925" rIns="121900" bIns="60925" anchor="ctr" anchorCtr="0">
            <a:normAutofit/>
          </a:bodyPr>
          <a:lstStyle/>
          <a:p>
            <a:pPr marL="0" lvl="0" indent="0" algn="l" rtl="0">
              <a:spcBef>
                <a:spcPts val="0"/>
              </a:spcBef>
              <a:spcAft>
                <a:spcPts val="0"/>
              </a:spcAft>
              <a:buClr>
                <a:srgbClr val="003399"/>
              </a:buClr>
              <a:buSzPts val="3200"/>
              <a:buFont typeface="Calibri"/>
              <a:buNone/>
            </a:pPr>
            <a:r>
              <a:rPr lang="en-US"/>
              <a:t>GIA MERLO MD, MBA, MEd</a:t>
            </a:r>
            <a:endParaRPr/>
          </a:p>
        </p:txBody>
      </p:sp>
      <p:sp>
        <p:nvSpPr>
          <p:cNvPr id="161" name="Google Shape;161;g2d5e7fd7d1d_2_11"/>
          <p:cNvSpPr txBox="1">
            <a:spLocks noGrp="1"/>
          </p:cNvSpPr>
          <p:nvPr>
            <p:ph type="body" idx="1"/>
          </p:nvPr>
        </p:nvSpPr>
        <p:spPr>
          <a:xfrm>
            <a:off x="353575" y="1192475"/>
            <a:ext cx="5932800" cy="4317600"/>
          </a:xfrm>
          <a:prstGeom prst="rect">
            <a:avLst/>
          </a:prstGeom>
          <a:noFill/>
          <a:ln>
            <a:noFill/>
          </a:ln>
        </p:spPr>
        <p:txBody>
          <a:bodyPr spcFirstLastPara="1" wrap="square" lIns="121900" tIns="60925" rIns="121900" bIns="60925" anchor="t" anchorCtr="0">
            <a:normAutofit/>
          </a:bodyPr>
          <a:lstStyle/>
          <a:p>
            <a:pPr marL="0" lvl="0" indent="0" algn="l" rtl="0">
              <a:lnSpc>
                <a:spcPct val="115000"/>
              </a:lnSpc>
              <a:spcBef>
                <a:spcPts val="0"/>
              </a:spcBef>
              <a:spcAft>
                <a:spcPts val="0"/>
              </a:spcAft>
              <a:buNone/>
            </a:pPr>
            <a:r>
              <a:rPr lang="en-US" sz="2008" b="1"/>
              <a:t>Clinical Professor of Psychiatry, NYU Grossman School of Medicine</a:t>
            </a:r>
            <a:endParaRPr sz="2008" b="1"/>
          </a:p>
          <a:p>
            <a:pPr marL="0" lvl="0" indent="0" algn="l" rtl="0">
              <a:lnSpc>
                <a:spcPct val="115000"/>
              </a:lnSpc>
              <a:spcBef>
                <a:spcPts val="0"/>
              </a:spcBef>
              <a:spcAft>
                <a:spcPts val="0"/>
              </a:spcAft>
              <a:buNone/>
            </a:pPr>
            <a:endParaRPr sz="2008" b="1"/>
          </a:p>
          <a:p>
            <a:pPr marL="0" lvl="0" indent="0" algn="l" rtl="0">
              <a:lnSpc>
                <a:spcPct val="115000"/>
              </a:lnSpc>
              <a:spcBef>
                <a:spcPts val="0"/>
              </a:spcBef>
              <a:spcAft>
                <a:spcPts val="0"/>
              </a:spcAft>
              <a:buNone/>
            </a:pPr>
            <a:r>
              <a:rPr lang="en-US" sz="2008" b="1"/>
              <a:t>APA Presidential Workgroup on Lifestyle Psychiatry, chair</a:t>
            </a:r>
            <a:endParaRPr sz="2008" b="1"/>
          </a:p>
          <a:p>
            <a:pPr marL="0" lvl="0" indent="0" algn="l" rtl="0">
              <a:lnSpc>
                <a:spcPct val="115000"/>
              </a:lnSpc>
              <a:spcBef>
                <a:spcPts val="0"/>
              </a:spcBef>
              <a:spcAft>
                <a:spcPts val="0"/>
              </a:spcAft>
              <a:buNone/>
            </a:pPr>
            <a:endParaRPr sz="2008" b="1"/>
          </a:p>
          <a:p>
            <a:pPr marL="0" lvl="0" indent="0" algn="l" rtl="0">
              <a:lnSpc>
                <a:spcPct val="115000"/>
              </a:lnSpc>
              <a:spcBef>
                <a:spcPts val="0"/>
              </a:spcBef>
              <a:spcAft>
                <a:spcPts val="0"/>
              </a:spcAft>
              <a:buNone/>
            </a:pPr>
            <a:r>
              <a:rPr lang="en-US" sz="2008" b="1"/>
              <a:t>APA Lifestyle Psychiatry Caucus, founding chair</a:t>
            </a:r>
            <a:endParaRPr sz="2008" b="1"/>
          </a:p>
          <a:p>
            <a:pPr marL="0" lvl="0" indent="0" algn="l" rtl="0">
              <a:lnSpc>
                <a:spcPct val="115000"/>
              </a:lnSpc>
              <a:spcBef>
                <a:spcPts val="0"/>
              </a:spcBef>
              <a:spcAft>
                <a:spcPts val="0"/>
              </a:spcAft>
              <a:buNone/>
            </a:pPr>
            <a:endParaRPr sz="2008" b="1"/>
          </a:p>
          <a:p>
            <a:pPr marL="0" lvl="0" indent="0" algn="l" rtl="0">
              <a:lnSpc>
                <a:spcPct val="115000"/>
              </a:lnSpc>
              <a:spcBef>
                <a:spcPts val="0"/>
              </a:spcBef>
              <a:spcAft>
                <a:spcPts val="0"/>
              </a:spcAft>
              <a:buNone/>
            </a:pPr>
            <a:r>
              <a:rPr lang="en-US" sz="2008" b="1"/>
              <a:t>Associate Editor, American Journal of Lifestyle Medicine</a:t>
            </a:r>
            <a:endParaRPr sz="2008" b="1"/>
          </a:p>
          <a:p>
            <a:pPr marL="0" lvl="0" indent="0" algn="l" rtl="0">
              <a:lnSpc>
                <a:spcPct val="115000"/>
              </a:lnSpc>
              <a:spcBef>
                <a:spcPts val="0"/>
              </a:spcBef>
              <a:spcAft>
                <a:spcPts val="0"/>
              </a:spcAft>
              <a:buNone/>
            </a:pPr>
            <a:endParaRPr sz="1900">
              <a:highlight>
                <a:srgbClr val="FFFFFF"/>
              </a:highlight>
            </a:endParaRPr>
          </a:p>
          <a:p>
            <a:pPr marL="0" lvl="0" indent="0" algn="l" rtl="0">
              <a:lnSpc>
                <a:spcPct val="115000"/>
              </a:lnSpc>
              <a:spcBef>
                <a:spcPts val="0"/>
              </a:spcBef>
              <a:spcAft>
                <a:spcPts val="0"/>
              </a:spcAft>
              <a:buNone/>
            </a:pPr>
            <a:endParaRPr sz="2100">
              <a:highlight>
                <a:srgbClr val="FFFFFF"/>
              </a:highlight>
            </a:endParaRPr>
          </a:p>
          <a:p>
            <a:pPr marL="0" lvl="0" indent="0" algn="l" rtl="0">
              <a:lnSpc>
                <a:spcPct val="115000"/>
              </a:lnSpc>
              <a:spcBef>
                <a:spcPts val="0"/>
              </a:spcBef>
              <a:spcAft>
                <a:spcPts val="0"/>
              </a:spcAft>
              <a:buNone/>
            </a:pPr>
            <a:endParaRPr>
              <a:solidFill>
                <a:srgbClr val="1D2859"/>
              </a:solidFill>
            </a:endParaRPr>
          </a:p>
          <a:p>
            <a:pPr marL="457200" lvl="0" indent="-292100" algn="l" rtl="0">
              <a:spcBef>
                <a:spcPts val="500"/>
              </a:spcBef>
              <a:spcAft>
                <a:spcPts val="0"/>
              </a:spcAft>
              <a:buClr>
                <a:schemeClr val="dk1"/>
              </a:buClr>
              <a:buSzPct val="96428"/>
              <a:buNone/>
            </a:pPr>
            <a:endParaRPr b="1" i="0">
              <a:solidFill>
                <a:srgbClr val="1D2859"/>
              </a:solidFill>
              <a:latin typeface="Playfair Display"/>
              <a:ea typeface="Playfair Display"/>
              <a:cs typeface="Playfair Display"/>
              <a:sym typeface="Playfair Display"/>
            </a:endParaRPr>
          </a:p>
          <a:p>
            <a:pPr marL="457200" lvl="0" indent="-292100" algn="l" rtl="0">
              <a:spcBef>
                <a:spcPts val="500"/>
              </a:spcBef>
              <a:spcAft>
                <a:spcPts val="0"/>
              </a:spcAft>
              <a:buClr>
                <a:schemeClr val="dk1"/>
              </a:buClr>
              <a:buSzPct val="96428"/>
              <a:buNone/>
            </a:pPr>
            <a:endParaRPr>
              <a:latin typeface="Calibri"/>
              <a:ea typeface="Calibri"/>
              <a:cs typeface="Calibri"/>
              <a:sym typeface="Calibri"/>
            </a:endParaRPr>
          </a:p>
        </p:txBody>
      </p:sp>
      <p:pic>
        <p:nvPicPr>
          <p:cNvPr id="162" name="Google Shape;162;g2d5e7fd7d1d_2_11"/>
          <p:cNvPicPr preferRelativeResize="0"/>
          <p:nvPr/>
        </p:nvPicPr>
        <p:blipFill>
          <a:blip r:embed="rId3">
            <a:alphaModFix/>
          </a:blip>
          <a:stretch>
            <a:fillRect/>
          </a:stretch>
        </p:blipFill>
        <p:spPr>
          <a:xfrm>
            <a:off x="212575" y="4016325"/>
            <a:ext cx="1366652" cy="2052075"/>
          </a:xfrm>
          <a:prstGeom prst="rect">
            <a:avLst/>
          </a:prstGeom>
          <a:noFill/>
          <a:ln>
            <a:noFill/>
          </a:ln>
        </p:spPr>
      </p:pic>
      <p:pic>
        <p:nvPicPr>
          <p:cNvPr id="163" name="Google Shape;163;g2d5e7fd7d1d_2_11"/>
          <p:cNvPicPr preferRelativeResize="0"/>
          <p:nvPr/>
        </p:nvPicPr>
        <p:blipFill>
          <a:blip r:embed="rId4">
            <a:alphaModFix/>
          </a:blip>
          <a:stretch>
            <a:fillRect/>
          </a:stretch>
        </p:blipFill>
        <p:spPr>
          <a:xfrm>
            <a:off x="2523967" y="4016334"/>
            <a:ext cx="3976730" cy="2319766"/>
          </a:xfrm>
          <a:prstGeom prst="rect">
            <a:avLst/>
          </a:prstGeom>
          <a:noFill/>
          <a:ln>
            <a:noFill/>
          </a:ln>
        </p:spPr>
      </p:pic>
      <p:pic>
        <p:nvPicPr>
          <p:cNvPr id="164" name="Google Shape;164;g2d5e7fd7d1d_2_11"/>
          <p:cNvPicPr preferRelativeResize="0"/>
          <p:nvPr/>
        </p:nvPicPr>
        <p:blipFill>
          <a:blip r:embed="rId5">
            <a:alphaModFix/>
          </a:blip>
          <a:stretch>
            <a:fillRect/>
          </a:stretch>
        </p:blipFill>
        <p:spPr>
          <a:xfrm>
            <a:off x="1984717" y="4016327"/>
            <a:ext cx="1403635" cy="2052061"/>
          </a:xfrm>
          <a:prstGeom prst="rect">
            <a:avLst/>
          </a:prstGeom>
          <a:noFill/>
          <a:ln>
            <a:noFill/>
          </a:ln>
        </p:spPr>
      </p:pic>
      <p:pic>
        <p:nvPicPr>
          <p:cNvPr id="165" name="Google Shape;165;g2d5e7fd7d1d_2_11"/>
          <p:cNvPicPr preferRelativeResize="0"/>
          <p:nvPr/>
        </p:nvPicPr>
        <p:blipFill>
          <a:blip r:embed="rId6">
            <a:alphaModFix/>
          </a:blip>
          <a:stretch>
            <a:fillRect/>
          </a:stretch>
        </p:blipFill>
        <p:spPr>
          <a:xfrm>
            <a:off x="9635800" y="224200"/>
            <a:ext cx="2319775" cy="2319775"/>
          </a:xfrm>
          <a:prstGeom prst="rect">
            <a:avLst/>
          </a:prstGeom>
          <a:noFill/>
          <a:ln>
            <a:noFill/>
          </a:ln>
        </p:spPr>
      </p:pic>
      <p:pic>
        <p:nvPicPr>
          <p:cNvPr id="166" name="Google Shape;166;g2d5e7fd7d1d_2_11"/>
          <p:cNvPicPr preferRelativeResize="0"/>
          <p:nvPr/>
        </p:nvPicPr>
        <p:blipFill rotWithShape="1">
          <a:blip r:embed="rId7">
            <a:alphaModFix/>
          </a:blip>
          <a:srcRect t="-8510" b="8510"/>
          <a:stretch/>
        </p:blipFill>
        <p:spPr>
          <a:xfrm>
            <a:off x="5856425" y="3814587"/>
            <a:ext cx="1624277" cy="2319775"/>
          </a:xfrm>
          <a:prstGeom prst="rect">
            <a:avLst/>
          </a:prstGeom>
          <a:noFill/>
          <a:ln>
            <a:noFill/>
          </a:ln>
        </p:spPr>
      </p:pic>
      <p:sp>
        <p:nvSpPr>
          <p:cNvPr id="167" name="Google Shape;167;g2d5e7fd7d1d_2_11"/>
          <p:cNvSpPr txBox="1"/>
          <p:nvPr/>
        </p:nvSpPr>
        <p:spPr>
          <a:xfrm>
            <a:off x="5856421" y="4733575"/>
            <a:ext cx="1842300" cy="481800"/>
          </a:xfrm>
          <a:prstGeom prst="rect">
            <a:avLst/>
          </a:prstGeom>
          <a:noFill/>
          <a:ln>
            <a:noFill/>
          </a:ln>
        </p:spPr>
        <p:txBody>
          <a:bodyPr spcFirstLastPara="1" wrap="square" lIns="121900" tIns="121900" rIns="121900" bIns="121900" anchor="t" anchorCtr="0">
            <a:spAutoFit/>
          </a:bodyPr>
          <a:lstStyle/>
          <a:p>
            <a:pPr marL="0" lvl="0" indent="0" algn="l" rtl="0">
              <a:lnSpc>
                <a:spcPct val="90000"/>
              </a:lnSpc>
              <a:spcBef>
                <a:spcPts val="1300"/>
              </a:spcBef>
              <a:spcAft>
                <a:spcPts val="0"/>
              </a:spcAft>
              <a:buNone/>
            </a:pPr>
            <a:r>
              <a:rPr lang="en-US" sz="1700" b="1">
                <a:solidFill>
                  <a:srgbClr val="FF0000"/>
                </a:solidFill>
              </a:rPr>
              <a:t>Forthcoming</a:t>
            </a:r>
            <a:endParaRPr sz="1600"/>
          </a:p>
        </p:txBody>
      </p:sp>
      <p:pic>
        <p:nvPicPr>
          <p:cNvPr id="168" name="Google Shape;168;g2d5e7fd7d1d_2_11"/>
          <p:cNvPicPr preferRelativeResize="0"/>
          <p:nvPr/>
        </p:nvPicPr>
        <p:blipFill>
          <a:blip r:embed="rId8">
            <a:alphaModFix/>
          </a:blip>
          <a:stretch>
            <a:fillRect/>
          </a:stretch>
        </p:blipFill>
        <p:spPr>
          <a:xfrm>
            <a:off x="9187200" y="2646951"/>
            <a:ext cx="2768375" cy="4136286"/>
          </a:xfrm>
          <a:prstGeom prst="rect">
            <a:avLst/>
          </a:prstGeom>
          <a:noFill/>
          <a:ln>
            <a:noFill/>
          </a:ln>
        </p:spPr>
      </p:pic>
      <p:pic>
        <p:nvPicPr>
          <p:cNvPr id="169" name="Google Shape;169;g2d5e7fd7d1d_2_11"/>
          <p:cNvPicPr preferRelativeResize="0"/>
          <p:nvPr/>
        </p:nvPicPr>
        <p:blipFill>
          <a:blip r:embed="rId9">
            <a:alphaModFix/>
          </a:blip>
          <a:stretch>
            <a:fillRect/>
          </a:stretch>
        </p:blipFill>
        <p:spPr>
          <a:xfrm>
            <a:off x="6731450" y="1071013"/>
            <a:ext cx="2317313" cy="2317313"/>
          </a:xfrm>
          <a:prstGeom prst="rect">
            <a:avLst/>
          </a:prstGeom>
          <a:noFill/>
          <a:ln>
            <a:noFill/>
          </a:ln>
        </p:spPr>
      </p:pic>
      <p:sp>
        <p:nvSpPr>
          <p:cNvPr id="170" name="Google Shape;170;g2d5e7fd7d1d_2_11"/>
          <p:cNvSpPr txBox="1">
            <a:spLocks noGrp="1"/>
          </p:cNvSpPr>
          <p:nvPr>
            <p:ph type="body" idx="1"/>
          </p:nvPr>
        </p:nvSpPr>
        <p:spPr>
          <a:xfrm>
            <a:off x="6731438" y="3150540"/>
            <a:ext cx="2663400" cy="782100"/>
          </a:xfrm>
          <a:prstGeom prst="rect">
            <a:avLst/>
          </a:prstGeom>
          <a:noFill/>
          <a:ln>
            <a:noFill/>
          </a:ln>
        </p:spPr>
        <p:txBody>
          <a:bodyPr spcFirstLastPara="1" wrap="square" lIns="121900" tIns="60925" rIns="121900" bIns="60925" anchor="t" anchorCtr="0">
            <a:normAutofit fontScale="25000" lnSpcReduction="20000"/>
          </a:bodyPr>
          <a:lstStyle/>
          <a:p>
            <a:pPr marL="0" lvl="0" indent="0" algn="l" rtl="0">
              <a:lnSpc>
                <a:spcPct val="115000"/>
              </a:lnSpc>
              <a:spcBef>
                <a:spcPts val="0"/>
              </a:spcBef>
              <a:spcAft>
                <a:spcPts val="0"/>
              </a:spcAft>
              <a:buNone/>
            </a:pPr>
            <a:r>
              <a:rPr lang="en-US" sz="8000" b="1"/>
              <a:t>www.giamerlo.com</a:t>
            </a:r>
            <a:endParaRPr sz="8000" b="1"/>
          </a:p>
          <a:p>
            <a:pPr marL="0" lvl="0" indent="0" algn="l" rtl="0">
              <a:lnSpc>
                <a:spcPct val="115000"/>
              </a:lnSpc>
              <a:spcBef>
                <a:spcPts val="0"/>
              </a:spcBef>
              <a:spcAft>
                <a:spcPts val="0"/>
              </a:spcAft>
              <a:buNone/>
            </a:pPr>
            <a:endParaRPr sz="8000">
              <a:highlight>
                <a:srgbClr val="FFFFFF"/>
              </a:highlight>
            </a:endParaRPr>
          </a:p>
          <a:p>
            <a:pPr marL="0" lvl="0" indent="0" algn="l" rtl="0">
              <a:lnSpc>
                <a:spcPct val="115000"/>
              </a:lnSpc>
              <a:spcBef>
                <a:spcPts val="0"/>
              </a:spcBef>
              <a:spcAft>
                <a:spcPts val="0"/>
              </a:spcAft>
              <a:buNone/>
            </a:pPr>
            <a:endParaRPr sz="8000">
              <a:highlight>
                <a:srgbClr val="FFFFFF"/>
              </a:highlight>
            </a:endParaRPr>
          </a:p>
          <a:p>
            <a:pPr marL="0" lvl="0" indent="0" algn="l" rtl="0">
              <a:lnSpc>
                <a:spcPct val="115000"/>
              </a:lnSpc>
              <a:spcBef>
                <a:spcPts val="0"/>
              </a:spcBef>
              <a:spcAft>
                <a:spcPts val="0"/>
              </a:spcAft>
              <a:buNone/>
            </a:pPr>
            <a:endParaRPr sz="8000">
              <a:solidFill>
                <a:srgbClr val="1D2859"/>
              </a:solidFill>
            </a:endParaRPr>
          </a:p>
          <a:p>
            <a:pPr marL="457200" lvl="0" indent="-292100" algn="l" rtl="0">
              <a:spcBef>
                <a:spcPts val="500"/>
              </a:spcBef>
              <a:spcAft>
                <a:spcPts val="0"/>
              </a:spcAft>
              <a:buClr>
                <a:schemeClr val="dk1"/>
              </a:buClr>
              <a:buSzPct val="96428"/>
              <a:buNone/>
            </a:pPr>
            <a:endParaRPr b="1" i="0">
              <a:solidFill>
                <a:srgbClr val="1D2859"/>
              </a:solidFill>
              <a:latin typeface="Playfair Display"/>
              <a:ea typeface="Playfair Display"/>
              <a:cs typeface="Playfair Display"/>
              <a:sym typeface="Playfair Display"/>
            </a:endParaRPr>
          </a:p>
          <a:p>
            <a:pPr marL="457200" lvl="0" indent="-292100" algn="l" rtl="0">
              <a:spcBef>
                <a:spcPts val="500"/>
              </a:spcBef>
              <a:spcAft>
                <a:spcPts val="0"/>
              </a:spcAft>
              <a:buClr>
                <a:schemeClr val="dk1"/>
              </a:buClr>
              <a:buSzPct val="96428"/>
              <a:buNone/>
            </a:pPr>
            <a:endParaRPr>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grpSp>
        <p:nvGrpSpPr>
          <p:cNvPr id="824" name="Google Shape;824;p22"/>
          <p:cNvGrpSpPr/>
          <p:nvPr/>
        </p:nvGrpSpPr>
        <p:grpSpPr>
          <a:xfrm>
            <a:off x="0" y="-8467"/>
            <a:ext cx="12192000" cy="6866467"/>
            <a:chOff x="0" y="-8467"/>
            <a:chExt cx="12192000" cy="6866467"/>
          </a:xfrm>
        </p:grpSpPr>
        <p:cxnSp>
          <p:nvCxnSpPr>
            <p:cNvPr id="825" name="Google Shape;825;p22"/>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826" name="Google Shape;826;p22"/>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827" name="Google Shape;827;p22"/>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8627"/>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8" name="Google Shape;828;p22"/>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9" name="Google Shape;829;p22"/>
            <p:cNvSpPr/>
            <p:nvPr/>
          </p:nvSpPr>
          <p:spPr>
            <a:xfrm>
              <a:off x="8932333" y="3048000"/>
              <a:ext cx="3259667" cy="3810000"/>
            </a:xfrm>
            <a:prstGeom prst="triangle">
              <a:avLst>
                <a:gd name="adj" fmla="val 100000"/>
              </a:avLst>
            </a:prstGeom>
            <a:solidFill>
              <a:schemeClr val="accent2">
                <a:alpha val="7058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0" name="Google Shape;830;p22"/>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8627"/>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1" name="Google Shape;831;p22"/>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8627"/>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2" name="Google Shape;832;p22"/>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3529"/>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3" name="Google Shape;833;p22"/>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4" name="Google Shape;834;p22"/>
            <p:cNvSpPr/>
            <p:nvPr/>
          </p:nvSpPr>
          <p:spPr>
            <a:xfrm rot="10800000">
              <a:off x="0" y="0"/>
              <a:ext cx="842596" cy="5666154"/>
            </a:xfrm>
            <a:prstGeom prst="triangle">
              <a:avLst>
                <a:gd name="adj" fmla="val 100000"/>
              </a:avLst>
            </a:prstGeom>
            <a:solidFill>
              <a:schemeClr val="accent1">
                <a:alpha val="8352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35" name="Google Shape;835;p22"/>
          <p:cNvSpPr txBox="1">
            <a:spLocks noGrp="1"/>
          </p:cNvSpPr>
          <p:nvPr>
            <p:ph type="title"/>
          </p:nvPr>
        </p:nvSpPr>
        <p:spPr>
          <a:xfrm>
            <a:off x="1897434" y="4721548"/>
            <a:ext cx="8288032" cy="1096316"/>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100000"/>
              </a:lnSpc>
              <a:spcBef>
                <a:spcPts val="0"/>
              </a:spcBef>
              <a:spcAft>
                <a:spcPts val="0"/>
              </a:spcAft>
              <a:buClr>
                <a:schemeClr val="accent1"/>
              </a:buClr>
              <a:buSzPct val="100000"/>
              <a:buFont typeface="Trebuchet MS"/>
              <a:buNone/>
            </a:pPr>
            <a:r>
              <a:rPr lang="en-US" sz="4800">
                <a:solidFill>
                  <a:schemeClr val="accent1"/>
                </a:solidFill>
                <a:latin typeface="Trebuchet MS"/>
                <a:ea typeface="Trebuchet MS"/>
                <a:cs typeface="Trebuchet MS"/>
                <a:sym typeface="Trebuchet MS"/>
              </a:rPr>
              <a:t>Change in Salivary Cortisol</a:t>
            </a:r>
            <a:br>
              <a:rPr lang="en-US" sz="4800">
                <a:solidFill>
                  <a:schemeClr val="accent1"/>
                </a:solidFill>
                <a:latin typeface="Trebuchet MS"/>
                <a:ea typeface="Trebuchet MS"/>
                <a:cs typeface="Trebuchet MS"/>
                <a:sym typeface="Trebuchet MS"/>
              </a:rPr>
            </a:br>
            <a:endParaRPr sz="4800">
              <a:solidFill>
                <a:schemeClr val="accent1"/>
              </a:solidFill>
              <a:latin typeface="Trebuchet MS"/>
              <a:ea typeface="Trebuchet MS"/>
              <a:cs typeface="Trebuchet MS"/>
              <a:sym typeface="Trebuchet MS"/>
            </a:endParaRPr>
          </a:p>
        </p:txBody>
      </p:sp>
      <p:pic>
        <p:nvPicPr>
          <p:cNvPr id="836" name="Google Shape;836;p22"/>
          <p:cNvPicPr preferRelativeResize="0">
            <a:picLocks noGrp="1"/>
          </p:cNvPicPr>
          <p:nvPr>
            <p:ph type="body" idx="1"/>
          </p:nvPr>
        </p:nvPicPr>
        <p:blipFill rotWithShape="1">
          <a:blip r:embed="rId3">
            <a:alphaModFix/>
          </a:blip>
          <a:srcRect/>
          <a:stretch/>
        </p:blipFill>
        <p:spPr>
          <a:xfrm>
            <a:off x="1410955" y="551403"/>
            <a:ext cx="7628153" cy="356616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grpSp>
        <p:nvGrpSpPr>
          <p:cNvPr id="841" name="Google Shape;841;p23"/>
          <p:cNvGrpSpPr/>
          <p:nvPr/>
        </p:nvGrpSpPr>
        <p:grpSpPr>
          <a:xfrm>
            <a:off x="0" y="-8467"/>
            <a:ext cx="12192000" cy="6866467"/>
            <a:chOff x="0" y="-8467"/>
            <a:chExt cx="12192000" cy="6866467"/>
          </a:xfrm>
        </p:grpSpPr>
        <p:cxnSp>
          <p:nvCxnSpPr>
            <p:cNvPr id="842" name="Google Shape;842;p23"/>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843" name="Google Shape;843;p23"/>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844" name="Google Shape;844;p23"/>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8627"/>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5" name="Google Shape;845;p23"/>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6" name="Google Shape;846;p23"/>
            <p:cNvSpPr/>
            <p:nvPr/>
          </p:nvSpPr>
          <p:spPr>
            <a:xfrm>
              <a:off x="8932333" y="3048000"/>
              <a:ext cx="3259667" cy="3810000"/>
            </a:xfrm>
            <a:prstGeom prst="triangle">
              <a:avLst>
                <a:gd name="adj" fmla="val 100000"/>
              </a:avLst>
            </a:prstGeom>
            <a:solidFill>
              <a:schemeClr val="accent2">
                <a:alpha val="7058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 name="Google Shape;847;p23"/>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8627"/>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8" name="Google Shape;848;p23"/>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8627"/>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9" name="Google Shape;849;p23"/>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3529"/>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0" name="Google Shape;850;p23"/>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1" name="Google Shape;851;p23"/>
            <p:cNvSpPr/>
            <p:nvPr/>
          </p:nvSpPr>
          <p:spPr>
            <a:xfrm rot="10800000">
              <a:off x="0" y="0"/>
              <a:ext cx="842596" cy="5666154"/>
            </a:xfrm>
            <a:prstGeom prst="triangle">
              <a:avLst>
                <a:gd name="adj" fmla="val 100000"/>
              </a:avLst>
            </a:prstGeom>
            <a:solidFill>
              <a:schemeClr val="accent1">
                <a:alpha val="8352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52" name="Google Shape;852;p23"/>
          <p:cNvSpPr txBox="1">
            <a:spLocks noGrp="1"/>
          </p:cNvSpPr>
          <p:nvPr>
            <p:ph type="title"/>
          </p:nvPr>
        </p:nvSpPr>
        <p:spPr>
          <a:xfrm>
            <a:off x="1519014" y="4522812"/>
            <a:ext cx="8288032" cy="1143342"/>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chemeClr val="accent1"/>
              </a:buClr>
              <a:buSzPts val="4800"/>
              <a:buFont typeface="Trebuchet MS"/>
              <a:buNone/>
            </a:pPr>
            <a:r>
              <a:rPr lang="en-US" sz="4800">
                <a:solidFill>
                  <a:schemeClr val="accent1"/>
                </a:solidFill>
                <a:latin typeface="Trebuchet MS"/>
                <a:ea typeface="Trebuchet MS"/>
                <a:cs typeface="Trebuchet MS"/>
                <a:sym typeface="Trebuchet MS"/>
              </a:rPr>
              <a:t>CHANGE IN PULSE RATE </a:t>
            </a:r>
            <a:endParaRPr/>
          </a:p>
        </p:txBody>
      </p:sp>
      <p:pic>
        <p:nvPicPr>
          <p:cNvPr id="853" name="Google Shape;853;p23"/>
          <p:cNvPicPr preferRelativeResize="0">
            <a:picLocks noGrp="1"/>
          </p:cNvPicPr>
          <p:nvPr>
            <p:ph type="pic" idx="2"/>
          </p:nvPr>
        </p:nvPicPr>
        <p:blipFill rotWithShape="1">
          <a:blip r:embed="rId3">
            <a:alphaModFix/>
          </a:blip>
          <a:srcRect/>
          <a:stretch/>
        </p:blipFill>
        <p:spPr>
          <a:xfrm>
            <a:off x="1248278" y="934222"/>
            <a:ext cx="7763412" cy="32994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grpSp>
        <p:nvGrpSpPr>
          <p:cNvPr id="858" name="Google Shape;858;p24"/>
          <p:cNvGrpSpPr/>
          <p:nvPr/>
        </p:nvGrpSpPr>
        <p:grpSpPr>
          <a:xfrm>
            <a:off x="0" y="-8467"/>
            <a:ext cx="12192000" cy="6866467"/>
            <a:chOff x="0" y="-8467"/>
            <a:chExt cx="12192000" cy="6866467"/>
          </a:xfrm>
        </p:grpSpPr>
        <p:cxnSp>
          <p:nvCxnSpPr>
            <p:cNvPr id="859" name="Google Shape;859;p24"/>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860" name="Google Shape;860;p24"/>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861" name="Google Shape;861;p24"/>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8627"/>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2" name="Google Shape;862;p24"/>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3" name="Google Shape;863;p24"/>
            <p:cNvSpPr/>
            <p:nvPr/>
          </p:nvSpPr>
          <p:spPr>
            <a:xfrm>
              <a:off x="8932333" y="3048000"/>
              <a:ext cx="3259667" cy="3810000"/>
            </a:xfrm>
            <a:prstGeom prst="triangle">
              <a:avLst>
                <a:gd name="adj" fmla="val 100000"/>
              </a:avLst>
            </a:prstGeom>
            <a:solidFill>
              <a:schemeClr val="accent2">
                <a:alpha val="7058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 name="Google Shape;864;p24"/>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8627"/>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5" name="Google Shape;865;p24"/>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8627"/>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6" name="Google Shape;866;p24"/>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3529"/>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7" name="Google Shape;867;p24"/>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 name="Google Shape;868;p24"/>
            <p:cNvSpPr/>
            <p:nvPr/>
          </p:nvSpPr>
          <p:spPr>
            <a:xfrm rot="10800000">
              <a:off x="0" y="0"/>
              <a:ext cx="842596" cy="5666154"/>
            </a:xfrm>
            <a:prstGeom prst="triangle">
              <a:avLst>
                <a:gd name="adj" fmla="val 100000"/>
              </a:avLst>
            </a:prstGeom>
            <a:solidFill>
              <a:schemeClr val="accent1">
                <a:alpha val="8352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69" name="Google Shape;869;p24"/>
          <p:cNvSpPr txBox="1">
            <a:spLocks noGrp="1"/>
          </p:cNvSpPr>
          <p:nvPr>
            <p:ph type="title"/>
          </p:nvPr>
        </p:nvSpPr>
        <p:spPr>
          <a:xfrm>
            <a:off x="1944332" y="4953000"/>
            <a:ext cx="7673801" cy="108765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4100"/>
              <a:buFont typeface="Trebuchet MS"/>
              <a:buNone/>
            </a:pPr>
            <a:r>
              <a:rPr lang="en-US" sz="4100">
                <a:solidFill>
                  <a:schemeClr val="accent1"/>
                </a:solidFill>
                <a:latin typeface="Trebuchet MS"/>
                <a:ea typeface="Trebuchet MS"/>
                <a:cs typeface="Trebuchet MS"/>
                <a:sym typeface="Trebuchet MS"/>
              </a:rPr>
              <a:t>CHANGES IN BLOOD PRESSURE</a:t>
            </a:r>
            <a:endParaRPr/>
          </a:p>
        </p:txBody>
      </p:sp>
      <p:pic>
        <p:nvPicPr>
          <p:cNvPr id="870" name="Google Shape;870;p24"/>
          <p:cNvPicPr preferRelativeResize="0">
            <a:picLocks noGrp="1"/>
          </p:cNvPicPr>
          <p:nvPr>
            <p:ph type="pic" idx="2"/>
          </p:nvPr>
        </p:nvPicPr>
        <p:blipFill rotWithShape="1">
          <a:blip r:embed="rId3">
            <a:alphaModFix/>
          </a:blip>
          <a:srcRect/>
          <a:stretch/>
        </p:blipFill>
        <p:spPr>
          <a:xfrm>
            <a:off x="2066769" y="515171"/>
            <a:ext cx="6217920" cy="433699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p25"/>
          <p:cNvSpPr/>
          <p:nvPr/>
        </p:nvSpPr>
        <p:spPr>
          <a:xfrm>
            <a:off x="0" y="0"/>
            <a:ext cx="12188952"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nvGrpSpPr>
          <p:cNvPr id="876" name="Google Shape;876;p25"/>
          <p:cNvGrpSpPr/>
          <p:nvPr/>
        </p:nvGrpSpPr>
        <p:grpSpPr>
          <a:xfrm>
            <a:off x="0" y="-8467"/>
            <a:ext cx="12192000" cy="6866467"/>
            <a:chOff x="0" y="-8467"/>
            <a:chExt cx="12192000" cy="6866467"/>
          </a:xfrm>
        </p:grpSpPr>
        <p:cxnSp>
          <p:nvCxnSpPr>
            <p:cNvPr id="877" name="Google Shape;877;p25"/>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878" name="Google Shape;878;p25"/>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8627"/>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79" name="Google Shape;879;p25"/>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0" name="Google Shape;880;p25"/>
            <p:cNvSpPr/>
            <p:nvPr/>
          </p:nvSpPr>
          <p:spPr>
            <a:xfrm>
              <a:off x="8932333" y="3048000"/>
              <a:ext cx="3259667" cy="3810000"/>
            </a:xfrm>
            <a:prstGeom prst="triangle">
              <a:avLst>
                <a:gd name="adj" fmla="val 100000"/>
              </a:avLst>
            </a:prstGeom>
            <a:solidFill>
              <a:schemeClr val="accent2">
                <a:alpha val="7058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1" name="Google Shape;881;p25"/>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8627"/>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2" name="Google Shape;882;p25"/>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8627"/>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3" name="Google Shape;883;p25"/>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3529"/>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4" name="Google Shape;884;p25"/>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5" name="Google Shape;885;p25"/>
            <p:cNvSpPr/>
            <p:nvPr/>
          </p:nvSpPr>
          <p:spPr>
            <a:xfrm>
              <a:off x="0" y="4013200"/>
              <a:ext cx="448733" cy="2844800"/>
            </a:xfrm>
            <a:prstGeom prst="triangle">
              <a:avLst>
                <a:gd name="adj" fmla="val 0"/>
              </a:avLst>
            </a:prstGeom>
            <a:solidFill>
              <a:schemeClr val="accent1">
                <a:alpha val="8352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86" name="Google Shape;886;p25"/>
          <p:cNvSpPr/>
          <p:nvPr/>
        </p:nvSpPr>
        <p:spPr>
          <a:xfrm>
            <a:off x="477012" y="480060"/>
            <a:ext cx="8301227" cy="5897880"/>
          </a:xfrm>
          <a:prstGeom prst="rect">
            <a:avLst/>
          </a:prstGeom>
          <a:solidFill>
            <a:srgbClr val="FFFFFF"/>
          </a:solidFill>
          <a:ln>
            <a:noFill/>
          </a:ln>
          <a:effectLst>
            <a:outerShdw blurRad="63500" dist="17780" dir="5400000" algn="t" rotWithShape="0">
              <a:srgbClr val="000000">
                <a:alpha val="41568"/>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pic>
        <p:nvPicPr>
          <p:cNvPr id="887" name="Google Shape;887;p25"/>
          <p:cNvPicPr preferRelativeResize="0"/>
          <p:nvPr/>
        </p:nvPicPr>
        <p:blipFill rotWithShape="1">
          <a:blip r:embed="rId3">
            <a:alphaModFix/>
          </a:blip>
          <a:srcRect/>
          <a:stretch/>
        </p:blipFill>
        <p:spPr>
          <a:xfrm>
            <a:off x="971911" y="804387"/>
            <a:ext cx="7237654" cy="512064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26"/>
          <p:cNvSpPr/>
          <p:nvPr/>
        </p:nvSpPr>
        <p:spPr>
          <a:xfrm>
            <a:off x="0" y="0"/>
            <a:ext cx="12188952"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nvGrpSpPr>
          <p:cNvPr id="893" name="Google Shape;893;p26"/>
          <p:cNvGrpSpPr/>
          <p:nvPr/>
        </p:nvGrpSpPr>
        <p:grpSpPr>
          <a:xfrm>
            <a:off x="0" y="-8467"/>
            <a:ext cx="12192000" cy="6866467"/>
            <a:chOff x="0" y="-8467"/>
            <a:chExt cx="12192000" cy="6866467"/>
          </a:xfrm>
        </p:grpSpPr>
        <p:cxnSp>
          <p:nvCxnSpPr>
            <p:cNvPr id="894" name="Google Shape;894;p26"/>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895" name="Google Shape;895;p26"/>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8627"/>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6" name="Google Shape;896;p26"/>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7" name="Google Shape;897;p26"/>
            <p:cNvSpPr/>
            <p:nvPr/>
          </p:nvSpPr>
          <p:spPr>
            <a:xfrm>
              <a:off x="8932333" y="3048000"/>
              <a:ext cx="3259667" cy="3810000"/>
            </a:xfrm>
            <a:prstGeom prst="triangle">
              <a:avLst>
                <a:gd name="adj" fmla="val 100000"/>
              </a:avLst>
            </a:prstGeom>
            <a:solidFill>
              <a:schemeClr val="accent2">
                <a:alpha val="7058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8" name="Google Shape;898;p26"/>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8627"/>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9" name="Google Shape;899;p26"/>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8627"/>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0" name="Google Shape;900;p26"/>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3529"/>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1" name="Google Shape;901;p26"/>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2" name="Google Shape;902;p26"/>
            <p:cNvSpPr/>
            <p:nvPr/>
          </p:nvSpPr>
          <p:spPr>
            <a:xfrm>
              <a:off x="0" y="4013200"/>
              <a:ext cx="448733" cy="2844800"/>
            </a:xfrm>
            <a:prstGeom prst="triangle">
              <a:avLst>
                <a:gd name="adj" fmla="val 0"/>
              </a:avLst>
            </a:prstGeom>
            <a:solidFill>
              <a:schemeClr val="accent1">
                <a:alpha val="8352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03" name="Google Shape;903;p26"/>
          <p:cNvSpPr/>
          <p:nvPr/>
        </p:nvSpPr>
        <p:spPr>
          <a:xfrm>
            <a:off x="477012" y="480060"/>
            <a:ext cx="11237976" cy="5897880"/>
          </a:xfrm>
          <a:prstGeom prst="rect">
            <a:avLst/>
          </a:prstGeom>
          <a:solidFill>
            <a:srgbClr val="FFFFFF"/>
          </a:solidFill>
          <a:ln>
            <a:noFill/>
          </a:ln>
          <a:effectLst>
            <a:outerShdw blurRad="63500" dist="17780" dir="5400000" algn="t" rotWithShape="0">
              <a:srgbClr val="000000">
                <a:alpha val="41568"/>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pic>
        <p:nvPicPr>
          <p:cNvPr id="904" name="Google Shape;904;p26"/>
          <p:cNvPicPr preferRelativeResize="0"/>
          <p:nvPr/>
        </p:nvPicPr>
        <p:blipFill rotWithShape="1">
          <a:blip r:embed="rId3">
            <a:alphaModFix/>
          </a:blip>
          <a:srcRect/>
          <a:stretch/>
        </p:blipFill>
        <p:spPr>
          <a:xfrm>
            <a:off x="631532" y="1128816"/>
            <a:ext cx="10648713" cy="4591899"/>
          </a:xfrm>
          <a:prstGeom prst="rect">
            <a:avLst/>
          </a:prstGeom>
          <a:noFill/>
          <a:ln>
            <a:noFill/>
          </a:ln>
        </p:spPr>
      </p:pic>
      <p:sp>
        <p:nvSpPr>
          <p:cNvPr id="905" name="Google Shape;905;p26"/>
          <p:cNvSpPr/>
          <p:nvPr/>
        </p:nvSpPr>
        <p:spPr>
          <a:xfrm rot="-1688717">
            <a:off x="9381140" y="4113140"/>
            <a:ext cx="978408" cy="484632"/>
          </a:xfrm>
          <a:prstGeom prst="rightArrow">
            <a:avLst>
              <a:gd name="adj1" fmla="val 50000"/>
              <a:gd name="adj2" fmla="val 50000"/>
            </a:avLst>
          </a:prstGeom>
          <a:solidFill>
            <a:schemeClr val="accent5"/>
          </a:solidFill>
          <a:ln w="19050" cap="rnd" cmpd="sng">
            <a:solidFill>
              <a:srgbClr val="8F221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0000"/>
              </a:solidFill>
              <a:latin typeface="Trebuchet MS"/>
              <a:ea typeface="Trebuchet MS"/>
              <a:cs typeface="Trebuchet MS"/>
              <a:sym typeface="Trebuchet M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27"/>
          <p:cNvSpPr txBox="1">
            <a:spLocks noGrp="1"/>
          </p:cNvSpPr>
          <p:nvPr>
            <p:ph type="title"/>
          </p:nvPr>
        </p:nvSpPr>
        <p:spPr>
          <a:xfrm>
            <a:off x="677334" y="1498604"/>
            <a:ext cx="3854528" cy="1278466"/>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accent1"/>
              </a:buClr>
              <a:buSzPts val="2000"/>
              <a:buFont typeface="Trebuchet MS"/>
              <a:buNone/>
            </a:pPr>
            <a:endParaRPr/>
          </a:p>
        </p:txBody>
      </p:sp>
      <p:grpSp>
        <p:nvGrpSpPr>
          <p:cNvPr id="911" name="Google Shape;911;p27"/>
          <p:cNvGrpSpPr/>
          <p:nvPr/>
        </p:nvGrpSpPr>
        <p:grpSpPr>
          <a:xfrm>
            <a:off x="4760461" y="514924"/>
            <a:ext cx="4513541" cy="5525894"/>
            <a:chOff x="0" y="0"/>
            <a:chExt cx="4513541" cy="5525894"/>
          </a:xfrm>
        </p:grpSpPr>
        <p:sp>
          <p:nvSpPr>
            <p:cNvPr id="912" name="Google Shape;912;p27"/>
            <p:cNvSpPr/>
            <p:nvPr/>
          </p:nvSpPr>
          <p:spPr>
            <a:xfrm>
              <a:off x="0" y="0"/>
              <a:ext cx="4513541" cy="1096385"/>
            </a:xfrm>
            <a:prstGeom prst="roundRect">
              <a:avLst>
                <a:gd name="adj" fmla="val 16667"/>
              </a:avLst>
            </a:prstGeom>
            <a:solidFill>
              <a:srgbClr val="90C22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3" name="Google Shape;913;p27"/>
            <p:cNvSpPr txBox="1"/>
            <p:nvPr/>
          </p:nvSpPr>
          <p:spPr>
            <a:xfrm>
              <a:off x="53521" y="53521"/>
              <a:ext cx="4406499" cy="989343"/>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Clr>
                  <a:schemeClr val="lt1"/>
                </a:buClr>
                <a:buSzPts val="2000"/>
                <a:buFont typeface="Trebuchet MS"/>
                <a:buNone/>
              </a:pPr>
              <a:r>
                <a:rPr lang="en-US" sz="2000" b="0" i="0" u="none" strike="noStrike" cap="none">
                  <a:solidFill>
                    <a:schemeClr val="lt1"/>
                  </a:solidFill>
                  <a:latin typeface="Trebuchet MS"/>
                  <a:ea typeface="Trebuchet MS"/>
                  <a:cs typeface="Trebuchet MS"/>
                  <a:sym typeface="Trebuchet MS"/>
                </a:rPr>
                <a:t>19,806 Participants</a:t>
              </a:r>
              <a:endParaRPr sz="1400" b="0" i="0" u="none" strike="noStrike" cap="none">
                <a:solidFill>
                  <a:srgbClr val="000000"/>
                </a:solidFill>
                <a:latin typeface="Arial"/>
                <a:ea typeface="Arial"/>
                <a:cs typeface="Arial"/>
                <a:sym typeface="Arial"/>
              </a:endParaRPr>
            </a:p>
          </p:txBody>
        </p:sp>
        <p:sp>
          <p:nvSpPr>
            <p:cNvPr id="914" name="Google Shape;914;p27"/>
            <p:cNvSpPr/>
            <p:nvPr/>
          </p:nvSpPr>
          <p:spPr>
            <a:xfrm>
              <a:off x="0" y="1107783"/>
              <a:ext cx="4513541" cy="1096385"/>
            </a:xfrm>
            <a:prstGeom prst="roundRect">
              <a:avLst>
                <a:gd name="adj" fmla="val 16667"/>
              </a:avLst>
            </a:prstGeom>
            <a:solidFill>
              <a:srgbClr val="90C22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5" name="Google Shape;915;p27"/>
            <p:cNvSpPr txBox="1"/>
            <p:nvPr/>
          </p:nvSpPr>
          <p:spPr>
            <a:xfrm>
              <a:off x="53521" y="1161304"/>
              <a:ext cx="4406499" cy="989343"/>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Clr>
                  <a:schemeClr val="lt1"/>
                </a:buClr>
                <a:buSzPts val="1800"/>
                <a:buFont typeface="Trebuchet MS"/>
                <a:buNone/>
              </a:pPr>
              <a:r>
                <a:rPr lang="en-US" sz="1800" b="0" i="0" u="none" strike="noStrike" cap="none">
                  <a:solidFill>
                    <a:schemeClr val="lt1"/>
                  </a:solidFill>
                  <a:latin typeface="Trebuchet MS"/>
                  <a:ea typeface="Trebuchet MS"/>
                  <a:cs typeface="Trebuchet MS"/>
                  <a:sym typeface="Trebuchet MS"/>
                </a:rPr>
                <a:t>Surveyed over 7 days</a:t>
              </a:r>
              <a:endParaRPr sz="1400" b="0" i="0" u="none" strike="noStrike" cap="none">
                <a:solidFill>
                  <a:srgbClr val="000000"/>
                </a:solidFill>
                <a:latin typeface="Arial"/>
                <a:ea typeface="Arial"/>
                <a:cs typeface="Arial"/>
                <a:sym typeface="Arial"/>
              </a:endParaRPr>
            </a:p>
          </p:txBody>
        </p:sp>
        <p:sp>
          <p:nvSpPr>
            <p:cNvPr id="916" name="Google Shape;916;p27"/>
            <p:cNvSpPr/>
            <p:nvPr/>
          </p:nvSpPr>
          <p:spPr>
            <a:xfrm>
              <a:off x="0" y="2215025"/>
              <a:ext cx="4513541" cy="1096385"/>
            </a:xfrm>
            <a:prstGeom prst="roundRect">
              <a:avLst>
                <a:gd name="adj" fmla="val 16667"/>
              </a:avLst>
            </a:prstGeom>
            <a:solidFill>
              <a:srgbClr val="90C22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7" name="Google Shape;917;p27"/>
            <p:cNvSpPr txBox="1"/>
            <p:nvPr/>
          </p:nvSpPr>
          <p:spPr>
            <a:xfrm>
              <a:off x="53521" y="2268546"/>
              <a:ext cx="4406499" cy="989343"/>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Clr>
                  <a:schemeClr val="lt1"/>
                </a:buClr>
                <a:buSzPts val="1600"/>
                <a:buFont typeface="Trebuchet MS"/>
                <a:buNone/>
              </a:pPr>
              <a:r>
                <a:rPr lang="en-US" sz="1600" b="0" i="0" u="none" strike="noStrike" cap="none">
                  <a:solidFill>
                    <a:schemeClr val="lt1"/>
                  </a:solidFill>
                  <a:latin typeface="Trebuchet MS"/>
                  <a:ea typeface="Trebuchet MS"/>
                  <a:cs typeface="Trebuchet MS"/>
                  <a:sym typeface="Trebuchet MS"/>
                </a:rPr>
                <a:t>Compared to No Nature contact past 7 days, likelihood of reporting Good Health or High Well-Being became significantly higher with </a:t>
              </a:r>
              <a:r>
                <a:rPr lang="en-US" sz="1600" b="0" i="0" u="none" strike="noStrike" cap="none">
                  <a:solidFill>
                    <a:srgbClr val="FF0000"/>
                  </a:solidFill>
                  <a:latin typeface="Trebuchet MS"/>
                  <a:ea typeface="Trebuchet MS"/>
                  <a:cs typeface="Trebuchet MS"/>
                  <a:sym typeface="Trebuchet MS"/>
                </a:rPr>
                <a:t>Contact to Nature &gt;/=120min</a:t>
              </a:r>
              <a:endParaRPr sz="1400" b="0" i="0" u="none" strike="noStrike" cap="none">
                <a:solidFill>
                  <a:srgbClr val="000000"/>
                </a:solidFill>
                <a:latin typeface="Arial"/>
                <a:ea typeface="Arial"/>
                <a:cs typeface="Arial"/>
                <a:sym typeface="Arial"/>
              </a:endParaRPr>
            </a:p>
          </p:txBody>
        </p:sp>
        <p:sp>
          <p:nvSpPr>
            <p:cNvPr id="918" name="Google Shape;918;p27"/>
            <p:cNvSpPr/>
            <p:nvPr/>
          </p:nvSpPr>
          <p:spPr>
            <a:xfrm>
              <a:off x="0" y="3322267"/>
              <a:ext cx="4513541" cy="1096385"/>
            </a:xfrm>
            <a:prstGeom prst="roundRect">
              <a:avLst>
                <a:gd name="adj" fmla="val 16667"/>
              </a:avLst>
            </a:prstGeom>
            <a:solidFill>
              <a:srgbClr val="90C22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9" name="Google Shape;919;p27"/>
            <p:cNvSpPr txBox="1"/>
            <p:nvPr/>
          </p:nvSpPr>
          <p:spPr>
            <a:xfrm>
              <a:off x="53521" y="3375788"/>
              <a:ext cx="4406499" cy="989343"/>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Clr>
                  <a:schemeClr val="lt1"/>
                </a:buClr>
                <a:buSzPts val="2000"/>
                <a:buFont typeface="Trebuchet MS"/>
                <a:buNone/>
              </a:pPr>
              <a:r>
                <a:rPr lang="en-US" sz="2000" b="0" i="0" u="none" strike="noStrike" cap="none">
                  <a:solidFill>
                    <a:schemeClr val="lt1"/>
                  </a:solidFill>
                  <a:latin typeface="Trebuchet MS"/>
                  <a:ea typeface="Trebuchet MS"/>
                  <a:cs typeface="Trebuchet MS"/>
                  <a:sym typeface="Trebuchet MS"/>
                </a:rPr>
                <a:t>Positive Associations </a:t>
              </a:r>
              <a:r>
                <a:rPr lang="en-US" sz="2000" b="0" i="0" u="none" strike="noStrike" cap="none">
                  <a:solidFill>
                    <a:srgbClr val="FF0000"/>
                  </a:solidFill>
                  <a:latin typeface="Trebuchet MS"/>
                  <a:ea typeface="Trebuchet MS"/>
                  <a:cs typeface="Trebuchet MS"/>
                  <a:sym typeface="Trebuchet MS"/>
                </a:rPr>
                <a:t>Peaked at 200-300mins per week (no further gain &gt;300min</a:t>
              </a:r>
              <a:r>
                <a:rPr lang="en-US" sz="800" b="0" i="0" u="none" strike="noStrike" cap="none">
                  <a:solidFill>
                    <a:srgbClr val="FF0000"/>
                  </a:solidFill>
                  <a:latin typeface="Trebuchet MS"/>
                  <a:ea typeface="Trebuchet MS"/>
                  <a:cs typeface="Trebuchet MS"/>
                  <a:sym typeface="Trebuchet MS"/>
                </a:rPr>
                <a:t>)</a:t>
              </a:r>
              <a:endParaRPr sz="1400" b="0" i="0" u="none" strike="noStrike" cap="none">
                <a:solidFill>
                  <a:srgbClr val="000000"/>
                </a:solidFill>
                <a:latin typeface="Arial"/>
                <a:ea typeface="Arial"/>
                <a:cs typeface="Arial"/>
                <a:sym typeface="Arial"/>
              </a:endParaRPr>
            </a:p>
          </p:txBody>
        </p:sp>
        <p:sp>
          <p:nvSpPr>
            <p:cNvPr id="920" name="Google Shape;920;p27"/>
            <p:cNvSpPr/>
            <p:nvPr/>
          </p:nvSpPr>
          <p:spPr>
            <a:xfrm>
              <a:off x="0" y="4429509"/>
              <a:ext cx="4513541" cy="1096385"/>
            </a:xfrm>
            <a:prstGeom prst="roundRect">
              <a:avLst>
                <a:gd name="adj" fmla="val 16667"/>
              </a:avLst>
            </a:prstGeom>
            <a:solidFill>
              <a:srgbClr val="90C22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1" name="Google Shape;921;p27"/>
            <p:cNvSpPr txBox="1"/>
            <p:nvPr/>
          </p:nvSpPr>
          <p:spPr>
            <a:xfrm>
              <a:off x="53521" y="4483030"/>
              <a:ext cx="4406499" cy="989343"/>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Clr>
                  <a:schemeClr val="lt1"/>
                </a:buClr>
                <a:buSzPts val="1600"/>
                <a:buFont typeface="Trebuchet MS"/>
                <a:buNone/>
              </a:pPr>
              <a:endParaRPr sz="1600" b="0" i="0" u="none" strike="noStrike" cap="none">
                <a:solidFill>
                  <a:schemeClr val="lt1"/>
                </a:solidFill>
                <a:latin typeface="Trebuchet MS"/>
                <a:ea typeface="Trebuchet MS"/>
                <a:cs typeface="Trebuchet MS"/>
                <a:sym typeface="Trebuchet MS"/>
              </a:endParaRPr>
            </a:p>
            <a:p>
              <a:pPr marL="0" marR="0" lvl="0" indent="0" algn="l" rtl="0">
                <a:lnSpc>
                  <a:spcPct val="90000"/>
                </a:lnSpc>
                <a:spcBef>
                  <a:spcPts val="0"/>
                </a:spcBef>
                <a:spcAft>
                  <a:spcPts val="0"/>
                </a:spcAft>
                <a:buClr>
                  <a:schemeClr val="lt1"/>
                </a:buClr>
                <a:buSzPts val="1600"/>
                <a:buFont typeface="Trebuchet MS"/>
                <a:buNone/>
              </a:pPr>
              <a:endParaRPr sz="1600" b="0" i="0" u="none" strike="noStrike" cap="none">
                <a:solidFill>
                  <a:schemeClr val="lt1"/>
                </a:solidFill>
                <a:latin typeface="Trebuchet MS"/>
                <a:ea typeface="Trebuchet MS"/>
                <a:cs typeface="Trebuchet MS"/>
                <a:sym typeface="Trebuchet MS"/>
              </a:endParaRPr>
            </a:p>
            <a:p>
              <a:pPr marL="0" marR="0" lvl="0" indent="0" algn="l" rtl="0">
                <a:lnSpc>
                  <a:spcPct val="90000"/>
                </a:lnSpc>
                <a:spcBef>
                  <a:spcPts val="0"/>
                </a:spcBef>
                <a:spcAft>
                  <a:spcPts val="0"/>
                </a:spcAft>
                <a:buClr>
                  <a:schemeClr val="lt1"/>
                </a:buClr>
                <a:buSzPts val="1600"/>
                <a:buFont typeface="Trebuchet MS"/>
                <a:buNone/>
              </a:pPr>
              <a:endParaRPr sz="1600" b="0" i="0" u="none" strike="noStrike" cap="none">
                <a:solidFill>
                  <a:schemeClr val="lt1"/>
                </a:solidFill>
                <a:latin typeface="Trebuchet MS"/>
                <a:ea typeface="Trebuchet MS"/>
                <a:cs typeface="Trebuchet MS"/>
                <a:sym typeface="Trebuchet MS"/>
              </a:endParaRPr>
            </a:p>
            <a:p>
              <a:pPr marL="0" marR="0" lvl="0" indent="0" algn="l" rtl="0">
                <a:lnSpc>
                  <a:spcPct val="90000"/>
                </a:lnSpc>
                <a:spcBef>
                  <a:spcPts val="0"/>
                </a:spcBef>
                <a:spcAft>
                  <a:spcPts val="0"/>
                </a:spcAft>
                <a:buClr>
                  <a:schemeClr val="lt1"/>
                </a:buClr>
                <a:buSzPts val="1600"/>
                <a:buFont typeface="Trebuchet MS"/>
                <a:buNone/>
              </a:pPr>
              <a:r>
                <a:rPr lang="en-US" sz="1600" b="0" i="0" u="none" strike="noStrike" cap="none">
                  <a:solidFill>
                    <a:schemeClr val="lt1"/>
                  </a:solidFill>
                  <a:latin typeface="Trebuchet MS"/>
                  <a:ea typeface="Trebuchet MS"/>
                  <a:cs typeface="Trebuchet MS"/>
                  <a:sym typeface="Trebuchet MS"/>
                </a:rPr>
                <a:t>Did not matter how 120min/week was achieved (one long vs several shorter episodes)</a:t>
              </a:r>
              <a:r>
                <a:rPr lang="en-US" sz="800" b="0" i="0" u="none" strike="noStrike" cap="none">
                  <a:solidFill>
                    <a:schemeClr val="lt1"/>
                  </a:solidFill>
                  <a:latin typeface="Trebuchet MS"/>
                  <a:ea typeface="Trebuchet MS"/>
                  <a:cs typeface="Trebuchet MS"/>
                  <a:sym typeface="Trebuchet MS"/>
                </a:rPr>
                <a:t>																											</a:t>
              </a:r>
              <a:endParaRPr sz="1400" b="0" i="0" u="none" strike="noStrike" cap="none">
                <a:solidFill>
                  <a:srgbClr val="000000"/>
                </a:solidFill>
                <a:latin typeface="Arial"/>
                <a:ea typeface="Arial"/>
                <a:cs typeface="Arial"/>
                <a:sym typeface="Arial"/>
              </a:endParaRPr>
            </a:p>
          </p:txBody>
        </p:sp>
      </p:grpSp>
      <p:sp>
        <p:nvSpPr>
          <p:cNvPr id="922" name="Google Shape;922;p27"/>
          <p:cNvSpPr txBox="1">
            <a:spLocks noGrp="1"/>
          </p:cNvSpPr>
          <p:nvPr>
            <p:ph type="body" idx="2"/>
          </p:nvPr>
        </p:nvSpPr>
        <p:spPr>
          <a:xfrm>
            <a:off x="677334" y="2777069"/>
            <a:ext cx="3854528" cy="2584449"/>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120"/>
              <a:buNone/>
            </a:pPr>
            <a:endParaRPr/>
          </a:p>
        </p:txBody>
      </p:sp>
      <p:pic>
        <p:nvPicPr>
          <p:cNvPr id="923" name="Google Shape;923;p27"/>
          <p:cNvPicPr preferRelativeResize="0"/>
          <p:nvPr/>
        </p:nvPicPr>
        <p:blipFill rotWithShape="1">
          <a:blip r:embed="rId3">
            <a:alphaModFix/>
          </a:blip>
          <a:srcRect/>
          <a:stretch/>
        </p:blipFill>
        <p:spPr>
          <a:xfrm>
            <a:off x="0" y="1325880"/>
            <a:ext cx="4760461" cy="2103120"/>
          </a:xfrm>
          <a:prstGeom prst="rect">
            <a:avLst/>
          </a:prstGeom>
          <a:noFill/>
          <a:ln>
            <a:noFill/>
          </a:ln>
        </p:spPr>
      </p:pic>
      <p:pic>
        <p:nvPicPr>
          <p:cNvPr id="924" name="Google Shape;924;p27"/>
          <p:cNvPicPr preferRelativeResize="0"/>
          <p:nvPr/>
        </p:nvPicPr>
        <p:blipFill rotWithShape="1">
          <a:blip r:embed="rId4">
            <a:alphaModFix/>
          </a:blip>
          <a:srcRect/>
          <a:stretch/>
        </p:blipFill>
        <p:spPr>
          <a:xfrm>
            <a:off x="226891" y="3278142"/>
            <a:ext cx="4023360" cy="2995423"/>
          </a:xfrm>
          <a:prstGeom prst="rect">
            <a:avLst/>
          </a:prstGeom>
          <a:noFill/>
          <a:ln>
            <a:noFill/>
          </a:ln>
        </p:spPr>
      </p:pic>
      <p:sp>
        <p:nvSpPr>
          <p:cNvPr id="925" name="Google Shape;925;p27"/>
          <p:cNvSpPr/>
          <p:nvPr/>
        </p:nvSpPr>
        <p:spPr>
          <a:xfrm>
            <a:off x="1137684" y="4892508"/>
            <a:ext cx="393404" cy="925033"/>
          </a:xfrm>
          <a:prstGeom prst="upDownArrow">
            <a:avLst>
              <a:gd name="adj1" fmla="val 50000"/>
              <a:gd name="adj2" fmla="val 50000"/>
            </a:avLst>
          </a:prstGeom>
          <a:solidFill>
            <a:schemeClr val="accent5"/>
          </a:solidFill>
          <a:ln w="19050" cap="rnd" cmpd="sng">
            <a:solidFill>
              <a:srgbClr val="8F221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grpSp>
        <p:nvGrpSpPr>
          <p:cNvPr id="930" name="Google Shape;930;p38"/>
          <p:cNvGrpSpPr/>
          <p:nvPr/>
        </p:nvGrpSpPr>
        <p:grpSpPr>
          <a:xfrm>
            <a:off x="0" y="-8467"/>
            <a:ext cx="12192000" cy="6866467"/>
            <a:chOff x="0" y="-8467"/>
            <a:chExt cx="12192000" cy="6866467"/>
          </a:xfrm>
        </p:grpSpPr>
        <p:cxnSp>
          <p:nvCxnSpPr>
            <p:cNvPr id="931" name="Google Shape;931;p38"/>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932" name="Google Shape;932;p38"/>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933" name="Google Shape;933;p38"/>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8627"/>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4" name="Google Shape;934;p38"/>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5" name="Google Shape;935;p38"/>
            <p:cNvSpPr/>
            <p:nvPr/>
          </p:nvSpPr>
          <p:spPr>
            <a:xfrm>
              <a:off x="8932333" y="3048000"/>
              <a:ext cx="3259667" cy="3810000"/>
            </a:xfrm>
            <a:prstGeom prst="triangle">
              <a:avLst>
                <a:gd name="adj" fmla="val 100000"/>
              </a:avLst>
            </a:prstGeom>
            <a:solidFill>
              <a:schemeClr val="accent2">
                <a:alpha val="7058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6" name="Google Shape;936;p38"/>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8627"/>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7" name="Google Shape;937;p38"/>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8627"/>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8" name="Google Shape;938;p38"/>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3529"/>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9" name="Google Shape;939;p38"/>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0" name="Google Shape;940;p38"/>
            <p:cNvSpPr/>
            <p:nvPr/>
          </p:nvSpPr>
          <p:spPr>
            <a:xfrm>
              <a:off x="0" y="4013200"/>
              <a:ext cx="448733" cy="2844800"/>
            </a:xfrm>
            <a:prstGeom prst="triangle">
              <a:avLst>
                <a:gd name="adj" fmla="val 0"/>
              </a:avLst>
            </a:prstGeom>
            <a:solidFill>
              <a:schemeClr val="accent1">
                <a:alpha val="8352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941" name="Google Shape;941;p38"/>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00B0F0"/>
              </a:buClr>
              <a:buSzPts val="3600"/>
              <a:buFont typeface="Trebuchet MS"/>
              <a:buNone/>
            </a:pPr>
            <a:r>
              <a:rPr lang="en-US" sz="3600">
                <a:solidFill>
                  <a:srgbClr val="00B0F0"/>
                </a:solidFill>
              </a:rPr>
              <a:t>Rivers, Oceans, Lakes, Ponds, Streams, Fountains</a:t>
            </a:r>
            <a:endParaRPr/>
          </a:p>
        </p:txBody>
      </p:sp>
      <p:sp>
        <p:nvSpPr>
          <p:cNvPr id="942" name="Google Shape;942;p38"/>
          <p:cNvSpPr txBox="1">
            <a:spLocks noGrp="1"/>
          </p:cNvSpPr>
          <p:nvPr>
            <p:ph type="body" idx="1"/>
          </p:nvPr>
        </p:nvSpPr>
        <p:spPr>
          <a:xfrm>
            <a:off x="6336287" y="2160589"/>
            <a:ext cx="2934714" cy="3880773"/>
          </a:xfrm>
          <a:prstGeom prst="rect">
            <a:avLst/>
          </a:prstGeom>
          <a:noFill/>
          <a:ln>
            <a:noFill/>
          </a:ln>
        </p:spPr>
        <p:txBody>
          <a:bodyPr spcFirstLastPara="1" wrap="square" lIns="91425" tIns="45700" rIns="91425" bIns="45700" anchor="ctr" anchorCtr="0">
            <a:normAutofit/>
          </a:bodyPr>
          <a:lstStyle/>
          <a:p>
            <a:pPr marL="0" lvl="0" indent="-223520" algn="l" rtl="0">
              <a:lnSpc>
                <a:spcPct val="100000"/>
              </a:lnSpc>
              <a:spcBef>
                <a:spcPts val="0"/>
              </a:spcBef>
              <a:spcAft>
                <a:spcPts val="0"/>
              </a:spcAft>
              <a:buClr>
                <a:srgbClr val="3F3F3F"/>
              </a:buClr>
              <a:buSzPts val="3520"/>
              <a:buFont typeface="Noto Sans Symbols"/>
              <a:buChar char="►"/>
            </a:pPr>
            <a:r>
              <a:rPr lang="en-US" sz="4400"/>
              <a:t>BLUE SPACES FOR WELLNESS</a:t>
            </a:r>
            <a:endParaRPr/>
          </a:p>
          <a:p>
            <a:pPr marL="0" lvl="0" indent="0" algn="l" rtl="0">
              <a:lnSpc>
                <a:spcPct val="100000"/>
              </a:lnSpc>
              <a:spcBef>
                <a:spcPts val="1000"/>
              </a:spcBef>
              <a:spcAft>
                <a:spcPts val="0"/>
              </a:spcAft>
              <a:buClr>
                <a:srgbClr val="3F3F3F"/>
              </a:buClr>
              <a:buSzPts val="1440"/>
              <a:buFont typeface="Noto Sans Symbols"/>
              <a:buNone/>
            </a:pPr>
            <a:endParaRPr/>
          </a:p>
        </p:txBody>
      </p:sp>
      <p:pic>
        <p:nvPicPr>
          <p:cNvPr id="943" name="Google Shape;943;p38"/>
          <p:cNvPicPr preferRelativeResize="0"/>
          <p:nvPr/>
        </p:nvPicPr>
        <p:blipFill rotWithShape="1">
          <a:blip r:embed="rId3">
            <a:alphaModFix/>
          </a:blip>
          <a:srcRect r="18626" b="-3"/>
          <a:stretch/>
        </p:blipFill>
        <p:spPr>
          <a:xfrm>
            <a:off x="677334" y="2159331"/>
            <a:ext cx="5423429" cy="388236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g2d5e7fd7d1d_2_442"/>
          <p:cNvSpPr txBox="1">
            <a:spLocks noGrp="1"/>
          </p:cNvSpPr>
          <p:nvPr>
            <p:ph type="title"/>
          </p:nvPr>
        </p:nvSpPr>
        <p:spPr>
          <a:xfrm>
            <a:off x="677334" y="1498604"/>
            <a:ext cx="3854400" cy="12786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accent1"/>
              </a:buClr>
              <a:buSzPts val="2000"/>
              <a:buFont typeface="Trebuchet MS"/>
              <a:buNone/>
            </a:pPr>
            <a:endParaRPr/>
          </a:p>
        </p:txBody>
      </p:sp>
      <p:grpSp>
        <p:nvGrpSpPr>
          <p:cNvPr id="949" name="Google Shape;949;g2d5e7fd7d1d_2_442"/>
          <p:cNvGrpSpPr/>
          <p:nvPr/>
        </p:nvGrpSpPr>
        <p:grpSpPr>
          <a:xfrm>
            <a:off x="5419675" y="530450"/>
            <a:ext cx="4537873" cy="5495400"/>
            <a:chOff x="0" y="15518"/>
            <a:chExt cx="4513500" cy="5495400"/>
          </a:xfrm>
        </p:grpSpPr>
        <p:sp>
          <p:nvSpPr>
            <p:cNvPr id="950" name="Google Shape;950;g2d5e7fd7d1d_2_442"/>
            <p:cNvSpPr/>
            <p:nvPr/>
          </p:nvSpPr>
          <p:spPr>
            <a:xfrm>
              <a:off x="0" y="15518"/>
              <a:ext cx="4513500" cy="1053000"/>
            </a:xfrm>
            <a:prstGeom prst="roundRect">
              <a:avLst>
                <a:gd name="adj" fmla="val 16667"/>
              </a:avLst>
            </a:prstGeom>
            <a:solidFill>
              <a:srgbClr val="90C22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1" name="Google Shape;951;g2d5e7fd7d1d_2_442"/>
            <p:cNvSpPr txBox="1"/>
            <p:nvPr/>
          </p:nvSpPr>
          <p:spPr>
            <a:xfrm>
              <a:off x="51403" y="66921"/>
              <a:ext cx="4410600" cy="950100"/>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Clr>
                  <a:schemeClr val="lt1"/>
                </a:buClr>
                <a:buSzPts val="2000"/>
                <a:buFont typeface="Trebuchet MS"/>
                <a:buNone/>
              </a:pPr>
              <a:r>
                <a:rPr lang="en-US" sz="2000" b="0" i="0" u="none" strike="noStrike" cap="none">
                  <a:solidFill>
                    <a:schemeClr val="lt1"/>
                  </a:solidFill>
                  <a:latin typeface="Trebuchet MS"/>
                  <a:ea typeface="Trebuchet MS"/>
                  <a:cs typeface="Trebuchet MS"/>
                  <a:sym typeface="Trebuchet MS"/>
                </a:rPr>
                <a:t>Examined the links between childhood exposure to blue spaces and adult well-being.</a:t>
              </a:r>
              <a:endParaRPr sz="2000" b="0" i="0" u="none" strike="noStrike" cap="none">
                <a:solidFill>
                  <a:schemeClr val="lt1"/>
                </a:solidFill>
                <a:latin typeface="Trebuchet MS"/>
                <a:ea typeface="Trebuchet MS"/>
                <a:cs typeface="Trebuchet MS"/>
                <a:sym typeface="Trebuchet MS"/>
              </a:endParaRPr>
            </a:p>
          </p:txBody>
        </p:sp>
        <p:sp>
          <p:nvSpPr>
            <p:cNvPr id="952" name="Google Shape;952;g2d5e7fd7d1d_2_442"/>
            <p:cNvSpPr/>
            <p:nvPr/>
          </p:nvSpPr>
          <p:spPr>
            <a:xfrm>
              <a:off x="0" y="1126118"/>
              <a:ext cx="4513500" cy="1053000"/>
            </a:xfrm>
            <a:prstGeom prst="roundRect">
              <a:avLst>
                <a:gd name="adj" fmla="val 16667"/>
              </a:avLst>
            </a:prstGeom>
            <a:solidFill>
              <a:srgbClr val="90C22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3" name="Google Shape;953;g2d5e7fd7d1d_2_442"/>
            <p:cNvSpPr txBox="1"/>
            <p:nvPr/>
          </p:nvSpPr>
          <p:spPr>
            <a:xfrm>
              <a:off x="51403" y="1177521"/>
              <a:ext cx="4410600" cy="950100"/>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Clr>
                  <a:schemeClr val="lt1"/>
                </a:buClr>
                <a:buSzPts val="2000"/>
                <a:buFont typeface="Trebuchet MS"/>
                <a:buNone/>
              </a:pPr>
              <a:r>
                <a:rPr lang="en-US" sz="2000" b="0" i="0" u="none" strike="noStrike" cap="none">
                  <a:solidFill>
                    <a:schemeClr val="lt1"/>
                  </a:solidFill>
                  <a:latin typeface="Trebuchet MS"/>
                  <a:ea typeface="Trebuchet MS"/>
                  <a:cs typeface="Trebuchet MS"/>
                  <a:sym typeface="Trebuchet MS"/>
                </a:rPr>
                <a:t>Four alternative conceptual models were tested using data from 18 countries.</a:t>
              </a:r>
              <a:endParaRPr sz="2000" b="0" i="0" u="none" strike="noStrike" cap="none">
                <a:solidFill>
                  <a:schemeClr val="lt1"/>
                </a:solidFill>
                <a:latin typeface="Trebuchet MS"/>
                <a:ea typeface="Trebuchet MS"/>
                <a:cs typeface="Trebuchet MS"/>
                <a:sym typeface="Trebuchet MS"/>
              </a:endParaRPr>
            </a:p>
          </p:txBody>
        </p:sp>
        <p:sp>
          <p:nvSpPr>
            <p:cNvPr id="954" name="Google Shape;954;g2d5e7fd7d1d_2_442"/>
            <p:cNvSpPr/>
            <p:nvPr/>
          </p:nvSpPr>
          <p:spPr>
            <a:xfrm>
              <a:off x="0" y="2236718"/>
              <a:ext cx="4513500" cy="1053000"/>
            </a:xfrm>
            <a:prstGeom prst="roundRect">
              <a:avLst>
                <a:gd name="adj" fmla="val 16667"/>
              </a:avLst>
            </a:prstGeom>
            <a:solidFill>
              <a:srgbClr val="90C22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5" name="Google Shape;955;g2d5e7fd7d1d_2_442"/>
            <p:cNvSpPr txBox="1"/>
            <p:nvPr/>
          </p:nvSpPr>
          <p:spPr>
            <a:xfrm>
              <a:off x="51403" y="2288121"/>
              <a:ext cx="4410600" cy="950100"/>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Clr>
                  <a:schemeClr val="lt1"/>
                </a:buClr>
                <a:buSzPts val="2000"/>
                <a:buFont typeface="Trebuchet MS"/>
                <a:buNone/>
              </a:pPr>
              <a:r>
                <a:rPr lang="en-US" sz="2000" b="0" i="0" u="none" strike="noStrike" cap="none">
                  <a:solidFill>
                    <a:schemeClr val="lt1"/>
                  </a:solidFill>
                  <a:latin typeface="Trebuchet MS"/>
                  <a:ea typeface="Trebuchet MS"/>
                  <a:cs typeface="Trebuchet MS"/>
                  <a:sym typeface="Trebuchet MS"/>
                </a:rPr>
                <a:t>Childhood exposure to blue spaces was associated with better adult well-being.</a:t>
              </a:r>
              <a:endParaRPr sz="2000" b="0" i="0" u="none" strike="noStrike" cap="none">
                <a:solidFill>
                  <a:schemeClr val="lt1"/>
                </a:solidFill>
                <a:latin typeface="Trebuchet MS"/>
                <a:ea typeface="Trebuchet MS"/>
                <a:cs typeface="Trebuchet MS"/>
                <a:sym typeface="Trebuchet MS"/>
              </a:endParaRPr>
            </a:p>
          </p:txBody>
        </p:sp>
        <p:sp>
          <p:nvSpPr>
            <p:cNvPr id="956" name="Google Shape;956;g2d5e7fd7d1d_2_442"/>
            <p:cNvSpPr/>
            <p:nvPr/>
          </p:nvSpPr>
          <p:spPr>
            <a:xfrm>
              <a:off x="0" y="3347318"/>
              <a:ext cx="4513500" cy="1053000"/>
            </a:xfrm>
            <a:prstGeom prst="roundRect">
              <a:avLst>
                <a:gd name="adj" fmla="val 16667"/>
              </a:avLst>
            </a:prstGeom>
            <a:solidFill>
              <a:srgbClr val="90C22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7" name="Google Shape;957;g2d5e7fd7d1d_2_442"/>
            <p:cNvSpPr txBox="1"/>
            <p:nvPr/>
          </p:nvSpPr>
          <p:spPr>
            <a:xfrm>
              <a:off x="51403" y="3398721"/>
              <a:ext cx="4410600" cy="950100"/>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Clr>
                  <a:schemeClr val="lt1"/>
                </a:buClr>
                <a:buSzPts val="2000"/>
                <a:buFont typeface="Trebuchet MS"/>
                <a:buNone/>
              </a:pPr>
              <a:r>
                <a:rPr lang="en-US" sz="2000" b="0" i="0" u="none" strike="noStrike" cap="none">
                  <a:solidFill>
                    <a:schemeClr val="lt1"/>
                  </a:solidFill>
                  <a:latin typeface="Trebuchet MS"/>
                  <a:ea typeface="Trebuchet MS"/>
                  <a:cs typeface="Trebuchet MS"/>
                  <a:sym typeface="Trebuchet MS"/>
                </a:rPr>
                <a:t>The association was mediated by intrinsic motivations and recent nature visits.</a:t>
              </a:r>
              <a:endParaRPr sz="2000" b="0" i="0" u="none" strike="noStrike" cap="none">
                <a:solidFill>
                  <a:schemeClr val="lt1"/>
                </a:solidFill>
                <a:latin typeface="Trebuchet MS"/>
                <a:ea typeface="Trebuchet MS"/>
                <a:cs typeface="Trebuchet MS"/>
                <a:sym typeface="Trebuchet MS"/>
              </a:endParaRPr>
            </a:p>
          </p:txBody>
        </p:sp>
        <p:sp>
          <p:nvSpPr>
            <p:cNvPr id="958" name="Google Shape;958;g2d5e7fd7d1d_2_442"/>
            <p:cNvSpPr/>
            <p:nvPr/>
          </p:nvSpPr>
          <p:spPr>
            <a:xfrm>
              <a:off x="0" y="4457918"/>
              <a:ext cx="4513500" cy="1053000"/>
            </a:xfrm>
            <a:prstGeom prst="roundRect">
              <a:avLst>
                <a:gd name="adj" fmla="val 16667"/>
              </a:avLst>
            </a:prstGeom>
            <a:solidFill>
              <a:srgbClr val="90C22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9" name="Google Shape;959;g2d5e7fd7d1d_2_442"/>
            <p:cNvSpPr txBox="1"/>
            <p:nvPr/>
          </p:nvSpPr>
          <p:spPr>
            <a:xfrm>
              <a:off x="51403" y="4509321"/>
              <a:ext cx="4410600" cy="950100"/>
            </a:xfrm>
            <a:prstGeom prst="rect">
              <a:avLst/>
            </a:prstGeom>
            <a:noFill/>
            <a:ln>
              <a:noFill/>
            </a:ln>
          </p:spPr>
          <p:txBody>
            <a:bodyPr spcFirstLastPara="1" wrap="square" lIns="76200" tIns="76200" rIns="76200" bIns="76200" anchor="ctr" anchorCtr="0">
              <a:noAutofit/>
            </a:bodyPr>
            <a:lstStyle/>
            <a:p>
              <a:pPr marL="0" marR="0" lvl="0" indent="0" algn="l" rtl="0">
                <a:lnSpc>
                  <a:spcPct val="90000"/>
                </a:lnSpc>
                <a:spcBef>
                  <a:spcPts val="0"/>
                </a:spcBef>
                <a:spcAft>
                  <a:spcPts val="0"/>
                </a:spcAft>
                <a:buClr>
                  <a:schemeClr val="lt1"/>
                </a:buClr>
                <a:buSzPts val="2000"/>
                <a:buFont typeface="Trebuchet MS"/>
                <a:buNone/>
              </a:pPr>
              <a:r>
                <a:rPr lang="en-US" sz="2000" b="0" i="0" u="none" strike="noStrike" cap="none">
                  <a:solidFill>
                    <a:schemeClr val="lt1"/>
                  </a:solidFill>
                  <a:latin typeface="Trebuchet MS"/>
                  <a:ea typeface="Trebuchet MS"/>
                  <a:cs typeface="Trebuchet MS"/>
                  <a:sym typeface="Trebuchet MS"/>
                </a:rPr>
                <a:t>The pattern of associations was consistent in direction across countries.</a:t>
              </a:r>
              <a:endParaRPr sz="2000" b="0" i="0" u="none" strike="noStrike" cap="none">
                <a:solidFill>
                  <a:schemeClr val="lt1"/>
                </a:solidFill>
                <a:latin typeface="Trebuchet MS"/>
                <a:ea typeface="Trebuchet MS"/>
                <a:cs typeface="Trebuchet MS"/>
                <a:sym typeface="Trebuchet MS"/>
              </a:endParaRPr>
            </a:p>
          </p:txBody>
        </p:sp>
      </p:grpSp>
      <p:pic>
        <p:nvPicPr>
          <p:cNvPr id="960" name="Google Shape;960;g2d5e7fd7d1d_2_442"/>
          <p:cNvPicPr preferRelativeResize="0"/>
          <p:nvPr/>
        </p:nvPicPr>
        <p:blipFill rotWithShape="1">
          <a:blip r:embed="rId3">
            <a:alphaModFix/>
          </a:blip>
          <a:srcRect/>
          <a:stretch/>
        </p:blipFill>
        <p:spPr>
          <a:xfrm>
            <a:off x="114295" y="981075"/>
            <a:ext cx="4646166" cy="3071291"/>
          </a:xfrm>
          <a:prstGeom prst="rect">
            <a:avLst/>
          </a:prstGeom>
          <a:noFill/>
          <a:ln>
            <a:noFill/>
          </a:ln>
        </p:spPr>
      </p:pic>
      <p:pic>
        <p:nvPicPr>
          <p:cNvPr id="961" name="Google Shape;961;g2d5e7fd7d1d_2_442"/>
          <p:cNvPicPr preferRelativeResize="0"/>
          <p:nvPr/>
        </p:nvPicPr>
        <p:blipFill rotWithShape="1">
          <a:blip r:embed="rId4">
            <a:alphaModFix/>
          </a:blip>
          <a:srcRect/>
          <a:stretch/>
        </p:blipFill>
        <p:spPr>
          <a:xfrm>
            <a:off x="1062028" y="4069293"/>
            <a:ext cx="3085139" cy="258444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g3178119c7b9_0_14"/>
          <p:cNvSpPr txBox="1">
            <a:spLocks noGrp="1"/>
          </p:cNvSpPr>
          <p:nvPr>
            <p:ph type="title"/>
          </p:nvPr>
        </p:nvSpPr>
        <p:spPr>
          <a:xfrm>
            <a:off x="0" y="3487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1"/>
              <a:t>Barriers to Accessing Nature</a:t>
            </a:r>
            <a:endParaRPr b="1"/>
          </a:p>
        </p:txBody>
      </p:sp>
      <p:pic>
        <p:nvPicPr>
          <p:cNvPr id="968" name="Google Shape;968;g3178119c7b9_0_14" descr="Barrier - Free of Charge Creative Commons Highway sign image"/>
          <p:cNvPicPr preferRelativeResize="0"/>
          <p:nvPr/>
        </p:nvPicPr>
        <p:blipFill>
          <a:blip r:embed="rId3">
            <a:alphaModFix/>
          </a:blip>
          <a:stretch>
            <a:fillRect/>
          </a:stretch>
        </p:blipFill>
        <p:spPr>
          <a:xfrm>
            <a:off x="439800" y="1642825"/>
            <a:ext cx="3195474" cy="2129799"/>
          </a:xfrm>
          <a:prstGeom prst="rect">
            <a:avLst/>
          </a:prstGeom>
          <a:noFill/>
          <a:ln>
            <a:noFill/>
          </a:ln>
        </p:spPr>
      </p:pic>
      <p:pic>
        <p:nvPicPr>
          <p:cNvPr id="969" name="Google Shape;969;g3178119c7b9_0_14" descr="UNSAFE | The Mainline Steam workshop, located in Parnell Auc… | Flickr"/>
          <p:cNvPicPr preferRelativeResize="0"/>
          <p:nvPr/>
        </p:nvPicPr>
        <p:blipFill>
          <a:blip r:embed="rId4">
            <a:alphaModFix/>
          </a:blip>
          <a:stretch>
            <a:fillRect/>
          </a:stretch>
        </p:blipFill>
        <p:spPr>
          <a:xfrm>
            <a:off x="1195925" y="4054874"/>
            <a:ext cx="2988851" cy="1993551"/>
          </a:xfrm>
          <a:prstGeom prst="rect">
            <a:avLst/>
          </a:prstGeom>
          <a:noFill/>
          <a:ln>
            <a:noFill/>
          </a:ln>
        </p:spPr>
      </p:pic>
      <p:pic>
        <p:nvPicPr>
          <p:cNvPr id="970" name="Google Shape;970;g3178119c7b9_0_14" descr="File:Air Emissions and Pollutants - Mining Company (48659848652 ..."/>
          <p:cNvPicPr preferRelativeResize="0"/>
          <p:nvPr/>
        </p:nvPicPr>
        <p:blipFill>
          <a:blip r:embed="rId5">
            <a:alphaModFix/>
          </a:blip>
          <a:stretch>
            <a:fillRect/>
          </a:stretch>
        </p:blipFill>
        <p:spPr>
          <a:xfrm>
            <a:off x="3785692" y="1642813"/>
            <a:ext cx="3654323" cy="2541725"/>
          </a:xfrm>
          <a:prstGeom prst="rect">
            <a:avLst/>
          </a:prstGeom>
          <a:noFill/>
          <a:ln>
            <a:noFill/>
          </a:ln>
        </p:spPr>
      </p:pic>
      <p:pic>
        <p:nvPicPr>
          <p:cNvPr id="971" name="Google Shape;971;g3178119c7b9_0_14" descr="File:Fire-Forest.jpg - Wikimedia Commons"/>
          <p:cNvPicPr preferRelativeResize="0"/>
          <p:nvPr/>
        </p:nvPicPr>
        <p:blipFill>
          <a:blip r:embed="rId6">
            <a:alphaModFix/>
          </a:blip>
          <a:stretch>
            <a:fillRect/>
          </a:stretch>
        </p:blipFill>
        <p:spPr>
          <a:xfrm>
            <a:off x="5275750" y="4184550"/>
            <a:ext cx="3413571" cy="2268501"/>
          </a:xfrm>
          <a:prstGeom prst="rect">
            <a:avLst/>
          </a:prstGeom>
          <a:noFill/>
          <a:ln>
            <a:noFill/>
          </a:ln>
        </p:spPr>
      </p:pic>
      <p:pic>
        <p:nvPicPr>
          <p:cNvPr id="972" name="Google Shape;972;g3178119c7b9_0_14" descr="Dangerous sign | Free SVG"/>
          <p:cNvPicPr preferRelativeResize="0"/>
          <p:nvPr/>
        </p:nvPicPr>
        <p:blipFill>
          <a:blip r:embed="rId7">
            <a:alphaModFix/>
          </a:blip>
          <a:stretch>
            <a:fillRect/>
          </a:stretch>
        </p:blipFill>
        <p:spPr>
          <a:xfrm>
            <a:off x="8264600" y="1065512"/>
            <a:ext cx="2541724" cy="2541725"/>
          </a:xfrm>
          <a:prstGeom prst="rect">
            <a:avLst/>
          </a:prstGeom>
          <a:noFill/>
          <a:ln>
            <a:noFill/>
          </a:ln>
        </p:spPr>
      </p:pic>
      <p:pic>
        <p:nvPicPr>
          <p:cNvPr id="973" name="Google Shape;973;g3178119c7b9_0_14" descr="Disability pictograh vector image | Public domain vectors"/>
          <p:cNvPicPr preferRelativeResize="0"/>
          <p:nvPr/>
        </p:nvPicPr>
        <p:blipFill>
          <a:blip r:embed="rId8">
            <a:alphaModFix/>
          </a:blip>
          <a:stretch>
            <a:fillRect/>
          </a:stretch>
        </p:blipFill>
        <p:spPr>
          <a:xfrm>
            <a:off x="9039318" y="3916575"/>
            <a:ext cx="1921080" cy="21298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pic>
        <p:nvPicPr>
          <p:cNvPr id="978" name="Google Shape;978;p56" descr="The Architect of New York's Central Park Has an Incredibly Unexpected  Legacy | Architectural Digest"/>
          <p:cNvPicPr preferRelativeResize="0"/>
          <p:nvPr/>
        </p:nvPicPr>
        <p:blipFill rotWithShape="1">
          <a:blip r:embed="rId3">
            <a:alphaModFix/>
          </a:blip>
          <a:srcRect t="15730"/>
          <a:stretch/>
        </p:blipFill>
        <p:spPr>
          <a:xfrm>
            <a:off x="20" y="10"/>
            <a:ext cx="12191980" cy="6857990"/>
          </a:xfrm>
          <a:prstGeom prst="rect">
            <a:avLst/>
          </a:prstGeom>
          <a:noFill/>
          <a:ln>
            <a:noFill/>
          </a:ln>
        </p:spPr>
      </p:pic>
      <p:sp>
        <p:nvSpPr>
          <p:cNvPr id="979" name="Google Shape;979;p56"/>
          <p:cNvSpPr/>
          <p:nvPr/>
        </p:nvSpPr>
        <p:spPr>
          <a:xfrm>
            <a:off x="0" y="3733800"/>
            <a:ext cx="762000" cy="3124200"/>
          </a:xfrm>
          <a:custGeom>
            <a:avLst/>
            <a:gdLst/>
            <a:ahLst/>
            <a:cxnLst/>
            <a:rect l="l" t="t" r="r" b="b"/>
            <a:pathLst>
              <a:path w="762000" h="3124200" extrusionOk="0">
                <a:moveTo>
                  <a:pt x="0" y="0"/>
                </a:moveTo>
                <a:lnTo>
                  <a:pt x="762000" y="3124200"/>
                </a:lnTo>
                <a:lnTo>
                  <a:pt x="0" y="312420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cxnSp>
        <p:nvCxnSpPr>
          <p:cNvPr id="980" name="Google Shape;980;p56"/>
          <p:cNvCxnSpPr/>
          <p:nvPr/>
        </p:nvCxnSpPr>
        <p:spPr>
          <a:xfrm rot="10800000" flipH="1">
            <a:off x="9274002" y="4502552"/>
            <a:ext cx="2917998" cy="2355448"/>
          </a:xfrm>
          <a:prstGeom prst="straightConnector1">
            <a:avLst/>
          </a:prstGeom>
          <a:noFill/>
          <a:ln w="12700" cap="rnd" cmpd="sng">
            <a:solidFill>
              <a:schemeClr val="lt1"/>
            </a:solidFill>
            <a:prstDash val="solid"/>
            <a:round/>
            <a:headEnd type="none" w="sm" len="sm"/>
            <a:tailEnd type="none" w="sm" len="sm"/>
          </a:ln>
        </p:spPr>
      </p:cxnSp>
      <p:cxnSp>
        <p:nvCxnSpPr>
          <p:cNvPr id="981" name="Google Shape;981;p56"/>
          <p:cNvCxnSpPr/>
          <p:nvPr/>
        </p:nvCxnSpPr>
        <p:spPr>
          <a:xfrm>
            <a:off x="8953500" y="-16625"/>
            <a:ext cx="2667482" cy="6874625"/>
          </a:xfrm>
          <a:prstGeom prst="straightConnector1">
            <a:avLst/>
          </a:prstGeom>
          <a:noFill/>
          <a:ln w="12700" cap="rnd" cmpd="sng">
            <a:solidFill>
              <a:schemeClr val="lt1"/>
            </a:solidFill>
            <a:prstDash val="solid"/>
            <a:round/>
            <a:headEnd type="none" w="sm" len="sm"/>
            <a:tailEnd type="none" w="sm" len="sm"/>
          </a:ln>
        </p:spPr>
      </p:cxnSp>
      <p:sp>
        <p:nvSpPr>
          <p:cNvPr id="982" name="Google Shape;982;p56"/>
          <p:cNvSpPr/>
          <p:nvPr/>
        </p:nvSpPr>
        <p:spPr>
          <a:xfrm>
            <a:off x="10922923" y="-16625"/>
            <a:ext cx="1269077" cy="6874625"/>
          </a:xfrm>
          <a:custGeom>
            <a:avLst/>
            <a:gdLst/>
            <a:ahLst/>
            <a:cxnLst/>
            <a:rect l="l" t="t" r="r" b="b"/>
            <a:pathLst>
              <a:path w="1269077" h="6874625" extrusionOk="0">
                <a:moveTo>
                  <a:pt x="714894" y="0"/>
                </a:moveTo>
                <a:lnTo>
                  <a:pt x="1269077" y="16625"/>
                </a:lnTo>
                <a:lnTo>
                  <a:pt x="1269077" y="6874625"/>
                </a:lnTo>
                <a:lnTo>
                  <a:pt x="0" y="6874625"/>
                </a:lnTo>
                <a:close/>
              </a:path>
            </a:pathLst>
          </a:custGeom>
          <a:solidFill>
            <a:schemeClr val="accent1">
              <a:alpha val="8549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983" name="Google Shape;983;p56"/>
          <p:cNvSpPr/>
          <p:nvPr/>
        </p:nvSpPr>
        <p:spPr>
          <a:xfrm>
            <a:off x="10208374" y="-16624"/>
            <a:ext cx="1983626" cy="6874625"/>
          </a:xfrm>
          <a:custGeom>
            <a:avLst/>
            <a:gdLst/>
            <a:ahLst/>
            <a:cxnLst/>
            <a:rect l="l" t="t" r="r" b="b"/>
            <a:pathLst>
              <a:path w="1983626" h="6874625" extrusionOk="0">
                <a:moveTo>
                  <a:pt x="0" y="0"/>
                </a:moveTo>
                <a:lnTo>
                  <a:pt x="1983626" y="0"/>
                </a:lnTo>
                <a:lnTo>
                  <a:pt x="1983626" y="6874625"/>
                </a:lnTo>
                <a:lnTo>
                  <a:pt x="1522181" y="6874625"/>
                </a:lnTo>
                <a:close/>
              </a:path>
            </a:pathLst>
          </a:custGeom>
          <a:solidFill>
            <a:schemeClr val="accent1">
              <a:alpha val="6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4"/>
        <p:cNvGrpSpPr/>
        <p:nvPr/>
      </p:nvGrpSpPr>
      <p:grpSpPr>
        <a:xfrm>
          <a:off x="0" y="0"/>
          <a:ext cx="0" cy="0"/>
          <a:chOff x="0" y="0"/>
          <a:chExt cx="0" cy="0"/>
        </a:xfrm>
      </p:grpSpPr>
      <p:sp>
        <p:nvSpPr>
          <p:cNvPr id="175" name="Google Shape;175;g2d5e7fd7d1d_2_23"/>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pic>
        <p:nvPicPr>
          <p:cNvPr id="176" name="Google Shape;176;g2d5e7fd7d1d_2_23" descr="File:Peace Of Nature (129019177).jpeg - Wikimedia Commons"/>
          <p:cNvPicPr preferRelativeResize="0"/>
          <p:nvPr/>
        </p:nvPicPr>
        <p:blipFill rotWithShape="1">
          <a:blip r:embed="rId3">
            <a:alphaModFix/>
          </a:blip>
          <a:srcRect/>
          <a:stretch/>
        </p:blipFill>
        <p:spPr>
          <a:xfrm>
            <a:off x="3261674" y="3069150"/>
            <a:ext cx="5311651" cy="3543876"/>
          </a:xfrm>
          <a:prstGeom prst="rect">
            <a:avLst/>
          </a:prstGeom>
          <a:noFill/>
          <a:ln>
            <a:noFill/>
          </a:ln>
        </p:spPr>
      </p:pic>
      <p:grpSp>
        <p:nvGrpSpPr>
          <p:cNvPr id="177" name="Google Shape;177;g2d5e7fd7d1d_2_23"/>
          <p:cNvGrpSpPr/>
          <p:nvPr/>
        </p:nvGrpSpPr>
        <p:grpSpPr>
          <a:xfrm>
            <a:off x="-104" y="-8467"/>
            <a:ext cx="12192237" cy="6866580"/>
            <a:chOff x="-104" y="-8467"/>
            <a:chExt cx="12192237" cy="6866580"/>
          </a:xfrm>
        </p:grpSpPr>
        <p:cxnSp>
          <p:nvCxnSpPr>
            <p:cNvPr id="178" name="Google Shape;178;g2d5e7fd7d1d_2_23"/>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179" name="Google Shape;179;g2d5e7fd7d1d_2_23"/>
            <p:cNvCxnSpPr/>
            <p:nvPr/>
          </p:nvCxnSpPr>
          <p:spPr>
            <a:xfrm flipH="1">
              <a:off x="7425125" y="3681413"/>
              <a:ext cx="4763700" cy="3176700"/>
            </a:xfrm>
            <a:prstGeom prst="straightConnector1">
              <a:avLst/>
            </a:prstGeom>
            <a:noFill/>
            <a:ln w="9525" cap="flat" cmpd="sng">
              <a:solidFill>
                <a:srgbClr val="D8D8D8"/>
              </a:solidFill>
              <a:prstDash val="solid"/>
              <a:round/>
              <a:headEnd type="none" w="sm" len="sm"/>
              <a:tailEnd type="none" w="sm" len="sm"/>
            </a:ln>
          </p:spPr>
        </p:cxnSp>
        <p:sp>
          <p:nvSpPr>
            <p:cNvPr id="180" name="Google Shape;180;g2d5e7fd7d1d_2_23"/>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 name="Google Shape;181;g2d5e7fd7d1d_2_23"/>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 name="Google Shape;182;g2d5e7fd7d1d_2_23"/>
            <p:cNvSpPr/>
            <p:nvPr/>
          </p:nvSpPr>
          <p:spPr>
            <a:xfrm>
              <a:off x="8932333" y="3048000"/>
              <a:ext cx="3259800" cy="3810000"/>
            </a:xfrm>
            <a:prstGeom prst="triangle">
              <a:avLst>
                <a:gd name="adj" fmla="val 100000"/>
              </a:avLst>
            </a:prstGeom>
            <a:solidFill>
              <a:schemeClr val="accent2">
                <a:alpha val="7059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 name="Google Shape;183;g2d5e7fd7d1d_2_23"/>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863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 name="Google Shape;184;g2d5e7fd7d1d_2_23"/>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863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 name="Google Shape;185;g2d5e7fd7d1d_2_23"/>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35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 name="Google Shape;186;g2d5e7fd7d1d_2_23"/>
            <p:cNvSpPr/>
            <p:nvPr/>
          </p:nvSpPr>
          <p:spPr>
            <a:xfrm>
              <a:off x="10371666" y="3589867"/>
              <a:ext cx="1817100" cy="326820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g2d5e7fd7d1d_2_23"/>
            <p:cNvSpPr/>
            <p:nvPr/>
          </p:nvSpPr>
          <p:spPr>
            <a:xfrm rot="10800000">
              <a:off x="-104" y="54"/>
              <a:ext cx="842700" cy="5666100"/>
            </a:xfrm>
            <a:prstGeom prst="triangle">
              <a:avLst>
                <a:gd name="adj" fmla="val 100000"/>
              </a:avLst>
            </a:prstGeom>
            <a:solidFill>
              <a:schemeClr val="accent1">
                <a:alpha val="8353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8" name="Google Shape;188;g2d5e7fd7d1d_2_23"/>
          <p:cNvSpPr txBox="1">
            <a:spLocks noGrp="1"/>
          </p:cNvSpPr>
          <p:nvPr>
            <p:ph type="title"/>
          </p:nvPr>
        </p:nvSpPr>
        <p:spPr>
          <a:xfrm>
            <a:off x="363825" y="722325"/>
            <a:ext cx="10175100" cy="2089200"/>
          </a:xfrm>
          <a:prstGeom prst="rect">
            <a:avLst/>
          </a:prstGeom>
          <a:noFill/>
          <a:ln>
            <a:noFill/>
          </a:ln>
        </p:spPr>
        <p:txBody>
          <a:bodyPr spcFirstLastPara="1" wrap="square" lIns="0" tIns="0" rIns="0" bIns="0" anchor="b" anchorCtr="0">
            <a:noAutofit/>
          </a:bodyPr>
          <a:lstStyle/>
          <a:p>
            <a:pPr marL="0" lvl="0" indent="0" algn="ctr" rtl="0">
              <a:lnSpc>
                <a:spcPct val="85000"/>
              </a:lnSpc>
              <a:spcBef>
                <a:spcPts val="0"/>
              </a:spcBef>
              <a:spcAft>
                <a:spcPts val="0"/>
              </a:spcAft>
              <a:buClr>
                <a:schemeClr val="dk2"/>
              </a:buClr>
              <a:buSzPts val="6000"/>
              <a:buFont typeface="Arial"/>
              <a:buNone/>
            </a:pPr>
            <a:r>
              <a:rPr lang="en-US" sz="5300" i="1"/>
              <a:t>WHAT IS LIFESTYLE PSYCHIATRY?</a:t>
            </a:r>
            <a:endParaRPr sz="5300" i="1"/>
          </a:p>
          <a:p>
            <a:pPr marL="0" lvl="0" indent="0" algn="ctr" rtl="0">
              <a:lnSpc>
                <a:spcPct val="85000"/>
              </a:lnSpc>
              <a:spcBef>
                <a:spcPts val="0"/>
              </a:spcBef>
              <a:spcAft>
                <a:spcPts val="0"/>
              </a:spcAft>
              <a:buClr>
                <a:schemeClr val="dk2"/>
              </a:buClr>
              <a:buSzPts val="6000"/>
              <a:buFont typeface="Arial"/>
              <a:buNone/>
            </a:pPr>
            <a:r>
              <a:rPr lang="en-US" sz="5300"/>
              <a:t> </a:t>
            </a:r>
            <a:endParaRPr sz="5300"/>
          </a:p>
          <a:p>
            <a:pPr marL="0" lvl="0" indent="0" algn="ctr" rtl="0">
              <a:lnSpc>
                <a:spcPct val="85000"/>
              </a:lnSpc>
              <a:spcBef>
                <a:spcPts val="0"/>
              </a:spcBef>
              <a:spcAft>
                <a:spcPts val="0"/>
              </a:spcAft>
              <a:buClr>
                <a:schemeClr val="dk2"/>
              </a:buClr>
              <a:buSzPts val="6000"/>
              <a:buFont typeface="Arial"/>
              <a:buNone/>
            </a:pPr>
            <a:r>
              <a:rPr lang="en-US" sz="5300">
                <a:highlight>
                  <a:schemeClr val="accent6"/>
                </a:highlight>
              </a:rPr>
              <a:t>It is a subfield of Lifestyle Medicine</a:t>
            </a:r>
            <a:endParaRPr sz="5300">
              <a:highlight>
                <a:schemeClr val="accent6"/>
              </a:highlight>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989" name="Google Shape;989;g3178119c7b9_0_20"/>
          <p:cNvSpPr txBox="1">
            <a:spLocks noGrp="1"/>
          </p:cNvSpPr>
          <p:nvPr>
            <p:ph type="title"/>
          </p:nvPr>
        </p:nvSpPr>
        <p:spPr>
          <a:xfrm>
            <a:off x="140775" y="17915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1"/>
              <a:t>Benefits of Urban Green Canopy</a:t>
            </a:r>
            <a:endParaRPr b="1"/>
          </a:p>
        </p:txBody>
      </p:sp>
      <p:pic>
        <p:nvPicPr>
          <p:cNvPr id="990" name="Google Shape;990;g3178119c7b9_0_20"/>
          <p:cNvPicPr preferRelativeResize="0"/>
          <p:nvPr/>
        </p:nvPicPr>
        <p:blipFill>
          <a:blip r:embed="rId3">
            <a:alphaModFix/>
          </a:blip>
          <a:stretch>
            <a:fillRect/>
          </a:stretch>
        </p:blipFill>
        <p:spPr>
          <a:xfrm>
            <a:off x="325450" y="1351599"/>
            <a:ext cx="7268699" cy="1790351"/>
          </a:xfrm>
          <a:prstGeom prst="rect">
            <a:avLst/>
          </a:prstGeom>
          <a:noFill/>
          <a:ln>
            <a:noFill/>
          </a:ln>
        </p:spPr>
      </p:pic>
      <p:sp>
        <p:nvSpPr>
          <p:cNvPr id="991" name="Google Shape;991;g3178119c7b9_0_20"/>
          <p:cNvSpPr txBox="1"/>
          <p:nvPr/>
        </p:nvSpPr>
        <p:spPr>
          <a:xfrm>
            <a:off x="4923300" y="6095875"/>
            <a:ext cx="7268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900">
                <a:solidFill>
                  <a:srgbClr val="222222"/>
                </a:solidFill>
                <a:highlight>
                  <a:srgbClr val="FFFFFF"/>
                </a:highlight>
                <a:latin typeface="Helvetica Neue"/>
                <a:ea typeface="Helvetica Neue"/>
                <a:cs typeface="Helvetica Neue"/>
                <a:sym typeface="Helvetica Neue"/>
              </a:rPr>
              <a:t>Yuan, Y., Huang, F., Lin, F. </a:t>
            </a:r>
            <a:r>
              <a:rPr lang="en-US" sz="900" i="1">
                <a:solidFill>
                  <a:srgbClr val="222222"/>
                </a:solidFill>
                <a:highlight>
                  <a:srgbClr val="FFFFFF"/>
                </a:highlight>
                <a:latin typeface="Helvetica Neue"/>
                <a:ea typeface="Helvetica Neue"/>
                <a:cs typeface="Helvetica Neue"/>
                <a:sym typeface="Helvetica Neue"/>
              </a:rPr>
              <a:t>et al.</a:t>
            </a:r>
            <a:r>
              <a:rPr lang="en-US" sz="900">
                <a:solidFill>
                  <a:srgbClr val="222222"/>
                </a:solidFill>
                <a:highlight>
                  <a:srgbClr val="FFFFFF"/>
                </a:highlight>
                <a:latin typeface="Helvetica Neue"/>
                <a:ea typeface="Helvetica Neue"/>
                <a:cs typeface="Helvetica Neue"/>
                <a:sym typeface="Helvetica Neue"/>
              </a:rPr>
              <a:t> Green space exposure on mortality and cardiovascular outcomes in older adults: a systematic review and meta-analysis of observational studies. </a:t>
            </a:r>
            <a:r>
              <a:rPr lang="en-US" sz="900" i="1">
                <a:solidFill>
                  <a:srgbClr val="222222"/>
                </a:solidFill>
                <a:highlight>
                  <a:srgbClr val="FFFFFF"/>
                </a:highlight>
                <a:latin typeface="Helvetica Neue"/>
                <a:ea typeface="Helvetica Neue"/>
                <a:cs typeface="Helvetica Neue"/>
                <a:sym typeface="Helvetica Neue"/>
              </a:rPr>
              <a:t>Aging Clin Exp Res</a:t>
            </a:r>
            <a:r>
              <a:rPr lang="en-US" sz="900">
                <a:solidFill>
                  <a:srgbClr val="222222"/>
                </a:solidFill>
                <a:highlight>
                  <a:srgbClr val="FFFFFF"/>
                </a:highlight>
                <a:latin typeface="Helvetica Neue"/>
                <a:ea typeface="Helvetica Neue"/>
                <a:cs typeface="Helvetica Neue"/>
                <a:sym typeface="Helvetica Neue"/>
              </a:rPr>
              <a:t> </a:t>
            </a:r>
            <a:r>
              <a:rPr lang="en-US" sz="900" b="1">
                <a:solidFill>
                  <a:srgbClr val="222222"/>
                </a:solidFill>
                <a:highlight>
                  <a:srgbClr val="FFFFFF"/>
                </a:highlight>
                <a:latin typeface="Helvetica Neue"/>
                <a:ea typeface="Helvetica Neue"/>
                <a:cs typeface="Helvetica Neue"/>
                <a:sym typeface="Helvetica Neue"/>
              </a:rPr>
              <a:t>33</a:t>
            </a:r>
            <a:r>
              <a:rPr lang="en-US" sz="900">
                <a:solidFill>
                  <a:srgbClr val="222222"/>
                </a:solidFill>
                <a:highlight>
                  <a:srgbClr val="FFFFFF"/>
                </a:highlight>
                <a:latin typeface="Helvetica Neue"/>
                <a:ea typeface="Helvetica Neue"/>
                <a:cs typeface="Helvetica Neue"/>
                <a:sym typeface="Helvetica Neue"/>
              </a:rPr>
              <a:t>, 1783–1797 (2021). https://doi.org/10.1007/s40520-020-01710-0</a:t>
            </a:r>
            <a:endParaRPr sz="2500">
              <a:solidFill>
                <a:schemeClr val="dk1"/>
              </a:solidFill>
              <a:latin typeface="Calibri"/>
              <a:ea typeface="Calibri"/>
              <a:cs typeface="Calibri"/>
              <a:sym typeface="Calibri"/>
            </a:endParaRPr>
          </a:p>
        </p:txBody>
      </p:sp>
      <p:sp>
        <p:nvSpPr>
          <p:cNvPr id="992" name="Google Shape;992;g3178119c7b9_0_20"/>
          <p:cNvSpPr txBox="1"/>
          <p:nvPr/>
        </p:nvSpPr>
        <p:spPr>
          <a:xfrm>
            <a:off x="140775" y="2991200"/>
            <a:ext cx="10360500" cy="3378600"/>
          </a:xfrm>
          <a:prstGeom prst="rect">
            <a:avLst/>
          </a:prstGeom>
          <a:noFill/>
          <a:ln>
            <a:noFill/>
          </a:ln>
        </p:spPr>
        <p:txBody>
          <a:bodyPr spcFirstLastPara="1" wrap="square" lIns="91425" tIns="91425" rIns="91425" bIns="91425" anchor="t" anchorCtr="0">
            <a:spAutoFit/>
          </a:bodyPr>
          <a:lstStyle/>
          <a:p>
            <a:pPr marL="457200" lvl="0" indent="-450850" algn="l" rtl="0">
              <a:spcBef>
                <a:spcPts val="0"/>
              </a:spcBef>
              <a:spcAft>
                <a:spcPts val="0"/>
              </a:spcAft>
              <a:buClr>
                <a:schemeClr val="dk1"/>
              </a:buClr>
              <a:buSzPts val="3500"/>
              <a:buFont typeface="Calibri"/>
              <a:buChar char="●"/>
            </a:pPr>
            <a:r>
              <a:rPr lang="en-US" sz="2050">
                <a:solidFill>
                  <a:srgbClr val="222222"/>
                </a:solidFill>
                <a:highlight>
                  <a:srgbClr val="FFFFFF"/>
                </a:highlight>
                <a:latin typeface="Merriweather"/>
                <a:ea typeface="Merriweather"/>
                <a:cs typeface="Merriweather"/>
                <a:sym typeface="Merriweather"/>
              </a:rPr>
              <a:t>22 studies,systematic review</a:t>
            </a:r>
            <a:endParaRPr sz="2050">
              <a:solidFill>
                <a:srgbClr val="222222"/>
              </a:solidFill>
              <a:highlight>
                <a:srgbClr val="FFFFFF"/>
              </a:highlight>
              <a:latin typeface="Merriweather"/>
              <a:ea typeface="Merriweather"/>
              <a:cs typeface="Merriweather"/>
              <a:sym typeface="Merriweather"/>
            </a:endParaRPr>
          </a:p>
          <a:p>
            <a:pPr marL="457200" lvl="0" indent="-450850" algn="l" rtl="0">
              <a:spcBef>
                <a:spcPts val="0"/>
              </a:spcBef>
              <a:spcAft>
                <a:spcPts val="0"/>
              </a:spcAft>
              <a:buClr>
                <a:schemeClr val="dk1"/>
              </a:buClr>
              <a:buSzPts val="3500"/>
              <a:buFont typeface="Calibri"/>
              <a:buChar char="●"/>
            </a:pPr>
            <a:r>
              <a:rPr lang="en-US" sz="2050">
                <a:solidFill>
                  <a:srgbClr val="222222"/>
                </a:solidFill>
                <a:highlight>
                  <a:srgbClr val="FFFFFF"/>
                </a:highlight>
                <a:latin typeface="Merriweather"/>
                <a:ea typeface="Merriweather"/>
                <a:cs typeface="Merriweather"/>
                <a:sym typeface="Merriweather"/>
              </a:rPr>
              <a:t>Majority of studies showed reductions in the risk of </a:t>
            </a:r>
            <a:r>
              <a:rPr lang="en-US" sz="2050">
                <a:solidFill>
                  <a:srgbClr val="222222"/>
                </a:solidFill>
                <a:highlight>
                  <a:srgbClr val="00FF00"/>
                </a:highlight>
                <a:latin typeface="Merriweather"/>
                <a:ea typeface="Merriweather"/>
                <a:cs typeface="Merriweather"/>
                <a:sym typeface="Merriweather"/>
              </a:rPr>
              <a:t>all-cause mortality and total cardiovascular disease. </a:t>
            </a:r>
            <a:endParaRPr sz="2050">
              <a:solidFill>
                <a:srgbClr val="222222"/>
              </a:solidFill>
              <a:highlight>
                <a:srgbClr val="00FF00"/>
              </a:highlight>
              <a:latin typeface="Merriweather"/>
              <a:ea typeface="Merriweather"/>
              <a:cs typeface="Merriweather"/>
              <a:sym typeface="Merriweather"/>
            </a:endParaRPr>
          </a:p>
          <a:p>
            <a:pPr marL="457200" lvl="0" indent="-450850" algn="l" rtl="0">
              <a:spcBef>
                <a:spcPts val="0"/>
              </a:spcBef>
              <a:spcAft>
                <a:spcPts val="0"/>
              </a:spcAft>
              <a:buClr>
                <a:schemeClr val="dk1"/>
              </a:buClr>
              <a:buSzPts val="3500"/>
              <a:buFont typeface="Calibri"/>
              <a:buChar char="●"/>
            </a:pPr>
            <a:r>
              <a:rPr lang="en-US" sz="2050">
                <a:solidFill>
                  <a:srgbClr val="222222"/>
                </a:solidFill>
                <a:highlight>
                  <a:srgbClr val="FFFFFF"/>
                </a:highlight>
                <a:latin typeface="Merriweather"/>
                <a:ea typeface="Merriweather"/>
                <a:cs typeface="Merriweather"/>
                <a:sym typeface="Merriweather"/>
              </a:rPr>
              <a:t>Greenness Exposure (per 0.1 unit increase of normalized difference vegetation index (NDVI)) was associated with a reduced risk of</a:t>
            </a:r>
            <a:r>
              <a:rPr lang="en-US" sz="2050">
                <a:solidFill>
                  <a:srgbClr val="222222"/>
                </a:solidFill>
                <a:highlight>
                  <a:srgbClr val="00FF00"/>
                </a:highlight>
                <a:latin typeface="Merriweather"/>
                <a:ea typeface="Merriweather"/>
                <a:cs typeface="Merriweather"/>
                <a:sym typeface="Merriweather"/>
              </a:rPr>
              <a:t> all-cause mortality </a:t>
            </a:r>
            <a:r>
              <a:rPr lang="en-US" sz="2050">
                <a:solidFill>
                  <a:srgbClr val="222222"/>
                </a:solidFill>
                <a:highlight>
                  <a:srgbClr val="FFFFFF"/>
                </a:highlight>
                <a:latin typeface="Merriweather"/>
                <a:ea typeface="Merriweather"/>
                <a:cs typeface="Merriweather"/>
                <a:sym typeface="Merriweather"/>
              </a:rPr>
              <a:t>(pooled hazard ratios (HR) (95% confidence interval (CI) = 0.99 (0.97, 1.00)) and </a:t>
            </a:r>
            <a:r>
              <a:rPr lang="en-US" sz="2050">
                <a:solidFill>
                  <a:srgbClr val="222222"/>
                </a:solidFill>
                <a:highlight>
                  <a:srgbClr val="00FF00"/>
                </a:highlight>
                <a:latin typeface="Merriweather"/>
                <a:ea typeface="Merriweather"/>
                <a:cs typeface="Merriweather"/>
                <a:sym typeface="Merriweather"/>
              </a:rPr>
              <a:t>stroke mortality</a:t>
            </a:r>
            <a:r>
              <a:rPr lang="en-US" sz="2050">
                <a:solidFill>
                  <a:srgbClr val="222222"/>
                </a:solidFill>
                <a:highlight>
                  <a:srgbClr val="FFFFFF"/>
                </a:highlight>
                <a:latin typeface="Merriweather"/>
                <a:ea typeface="Merriweather"/>
                <a:cs typeface="Merriweather"/>
                <a:sym typeface="Merriweather"/>
              </a:rPr>
              <a:t> (pooled HR (95% CI) = 0.77 (0.59, 1.00)) in older individuals.</a:t>
            </a:r>
            <a:endParaRPr sz="3500">
              <a:solidFill>
                <a:schemeClr val="dk1"/>
              </a:solidFill>
              <a:latin typeface="Calibri"/>
              <a:ea typeface="Calibri"/>
              <a:cs typeface="Calibri"/>
              <a:sym typeface="Calibri"/>
            </a:endParaRPr>
          </a:p>
        </p:txBody>
      </p:sp>
      <p:pic>
        <p:nvPicPr>
          <p:cNvPr id="993" name="Google Shape;993;g3178119c7b9_0_20" descr="Free Images : architecture, road, street, house, sidewalk, town ..."/>
          <p:cNvPicPr preferRelativeResize="0"/>
          <p:nvPr/>
        </p:nvPicPr>
        <p:blipFill>
          <a:blip r:embed="rId4">
            <a:alphaModFix/>
          </a:blip>
          <a:stretch>
            <a:fillRect/>
          </a:stretch>
        </p:blipFill>
        <p:spPr>
          <a:xfrm>
            <a:off x="8535197" y="340975"/>
            <a:ext cx="2121175" cy="3169402"/>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pic>
        <p:nvPicPr>
          <p:cNvPr id="999" name="Google Shape;999;g3179a9808fb_0_17"/>
          <p:cNvPicPr preferRelativeResize="0"/>
          <p:nvPr/>
        </p:nvPicPr>
        <p:blipFill>
          <a:blip r:embed="rId3">
            <a:alphaModFix/>
          </a:blip>
          <a:stretch>
            <a:fillRect/>
          </a:stretch>
        </p:blipFill>
        <p:spPr>
          <a:xfrm>
            <a:off x="7080150" y="0"/>
            <a:ext cx="4239742" cy="6553201"/>
          </a:xfrm>
          <a:prstGeom prst="rect">
            <a:avLst/>
          </a:prstGeom>
          <a:noFill/>
          <a:ln>
            <a:noFill/>
          </a:ln>
        </p:spPr>
      </p:pic>
      <p:sp>
        <p:nvSpPr>
          <p:cNvPr id="1000" name="Google Shape;1000;g3179a9808fb_0_17"/>
          <p:cNvSpPr txBox="1"/>
          <p:nvPr/>
        </p:nvSpPr>
        <p:spPr>
          <a:xfrm>
            <a:off x="426200" y="573450"/>
            <a:ext cx="6044400" cy="5387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400" b="1">
                <a:solidFill>
                  <a:schemeClr val="dk1"/>
                </a:solidFill>
                <a:latin typeface="Calibri"/>
                <a:ea typeface="Calibri"/>
                <a:cs typeface="Calibri"/>
                <a:sym typeface="Calibri"/>
              </a:rPr>
              <a:t>Green Heart Louisville</a:t>
            </a:r>
            <a:endParaRPr sz="4400" b="1">
              <a:solidFill>
                <a:schemeClr val="dk1"/>
              </a:solidFill>
              <a:latin typeface="Calibri"/>
              <a:ea typeface="Calibri"/>
              <a:cs typeface="Calibri"/>
              <a:sym typeface="Calibri"/>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a:p>
            <a:pPr marL="457200" lvl="0" indent="-469900" algn="l" rtl="0">
              <a:spcBef>
                <a:spcPts val="0"/>
              </a:spcBef>
              <a:spcAft>
                <a:spcPts val="0"/>
              </a:spcAft>
              <a:buClr>
                <a:schemeClr val="dk1"/>
              </a:buClr>
              <a:buSzPts val="3800"/>
              <a:buFont typeface="Calibri"/>
              <a:buChar char="●"/>
            </a:pPr>
            <a:r>
              <a:rPr lang="en-US" sz="3800">
                <a:solidFill>
                  <a:schemeClr val="dk1"/>
                </a:solidFill>
                <a:latin typeface="Calibri"/>
                <a:ea typeface="Calibri"/>
                <a:cs typeface="Calibri"/>
                <a:sym typeface="Calibri"/>
              </a:rPr>
              <a:t>745 City Residents</a:t>
            </a:r>
            <a:endParaRPr sz="3800">
              <a:solidFill>
                <a:schemeClr val="dk1"/>
              </a:solidFill>
              <a:latin typeface="Calibri"/>
              <a:ea typeface="Calibri"/>
              <a:cs typeface="Calibri"/>
              <a:sym typeface="Calibri"/>
            </a:endParaRPr>
          </a:p>
          <a:p>
            <a:pPr marL="457200" lvl="0" indent="-469900" algn="l" rtl="0">
              <a:spcBef>
                <a:spcPts val="0"/>
              </a:spcBef>
              <a:spcAft>
                <a:spcPts val="0"/>
              </a:spcAft>
              <a:buClr>
                <a:schemeClr val="dk1"/>
              </a:buClr>
              <a:buSzPts val="3800"/>
              <a:buFont typeface="Calibri"/>
              <a:buChar char="●"/>
            </a:pPr>
            <a:r>
              <a:rPr lang="en-US" sz="3800">
                <a:solidFill>
                  <a:schemeClr val="dk1"/>
                </a:solidFill>
                <a:latin typeface="Calibri"/>
                <a:ea typeface="Calibri"/>
                <a:cs typeface="Calibri"/>
                <a:sym typeface="Calibri"/>
              </a:rPr>
              <a:t>Thousands of trees planted in center of study area</a:t>
            </a:r>
            <a:endParaRPr sz="3800">
              <a:solidFill>
                <a:schemeClr val="dk1"/>
              </a:solidFill>
              <a:latin typeface="Calibri"/>
              <a:ea typeface="Calibri"/>
              <a:cs typeface="Calibri"/>
              <a:sym typeface="Calibri"/>
            </a:endParaRPr>
          </a:p>
          <a:p>
            <a:pPr marL="457200" lvl="0" indent="-469900" algn="l" rtl="0">
              <a:spcBef>
                <a:spcPts val="0"/>
              </a:spcBef>
              <a:spcAft>
                <a:spcPts val="0"/>
              </a:spcAft>
              <a:buClr>
                <a:schemeClr val="dk1"/>
              </a:buClr>
              <a:buSzPts val="3800"/>
              <a:buFont typeface="Calibri"/>
              <a:buChar char="●"/>
            </a:pPr>
            <a:r>
              <a:rPr lang="en-US" sz="3800">
                <a:solidFill>
                  <a:schemeClr val="dk1"/>
                </a:solidFill>
                <a:latin typeface="Calibri"/>
                <a:ea typeface="Calibri"/>
                <a:cs typeface="Calibri"/>
                <a:sym typeface="Calibri"/>
              </a:rPr>
              <a:t>Residents in center of study area (rich in trees/shrubs)</a:t>
            </a:r>
            <a:endParaRPr sz="3800">
              <a:solidFill>
                <a:schemeClr val="dk1"/>
              </a:solidFill>
              <a:latin typeface="Calibri"/>
              <a:ea typeface="Calibri"/>
              <a:cs typeface="Calibri"/>
              <a:sym typeface="Calibri"/>
            </a:endParaRPr>
          </a:p>
          <a:p>
            <a:pPr marL="914400" lvl="1" indent="-469900" algn="l" rtl="0">
              <a:spcBef>
                <a:spcPts val="0"/>
              </a:spcBef>
              <a:spcAft>
                <a:spcPts val="0"/>
              </a:spcAft>
              <a:buClr>
                <a:schemeClr val="dk1"/>
              </a:buClr>
              <a:buSzPts val="3800"/>
              <a:buFont typeface="Calibri"/>
              <a:buChar char="○"/>
            </a:pPr>
            <a:r>
              <a:rPr lang="en-US" sz="3800">
                <a:solidFill>
                  <a:schemeClr val="dk1"/>
                </a:solidFill>
                <a:highlight>
                  <a:srgbClr val="FF0000"/>
                </a:highlight>
                <a:latin typeface="Calibri"/>
                <a:ea typeface="Calibri"/>
                <a:cs typeface="Calibri"/>
                <a:sym typeface="Calibri"/>
              </a:rPr>
              <a:t>Decrease in hsCRP levels</a:t>
            </a:r>
            <a:r>
              <a:rPr lang="en-US" sz="3800">
                <a:solidFill>
                  <a:schemeClr val="dk1"/>
                </a:solidFill>
                <a:latin typeface="Calibri"/>
                <a:ea typeface="Calibri"/>
                <a:cs typeface="Calibri"/>
                <a:sym typeface="Calibri"/>
              </a:rPr>
              <a:t> </a:t>
            </a:r>
            <a:endParaRPr sz="3800">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g3178119c7b9_0_26"/>
          <p:cNvSpPr txBox="1">
            <a:spLocks noGrp="1"/>
          </p:cNvSpPr>
          <p:nvPr>
            <p:ph type="title"/>
          </p:nvPr>
        </p:nvSpPr>
        <p:spPr>
          <a:xfrm>
            <a:off x="0" y="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Virtual Reality Nature</a:t>
            </a:r>
            <a:endParaRPr/>
          </a:p>
        </p:txBody>
      </p:sp>
      <p:pic>
        <p:nvPicPr>
          <p:cNvPr id="1007" name="Google Shape;1007;g3178119c7b9_0_26"/>
          <p:cNvPicPr preferRelativeResize="0"/>
          <p:nvPr/>
        </p:nvPicPr>
        <p:blipFill>
          <a:blip r:embed="rId3">
            <a:alphaModFix/>
          </a:blip>
          <a:stretch>
            <a:fillRect/>
          </a:stretch>
        </p:blipFill>
        <p:spPr>
          <a:xfrm>
            <a:off x="0" y="1325700"/>
            <a:ext cx="5749875" cy="3328900"/>
          </a:xfrm>
          <a:prstGeom prst="rect">
            <a:avLst/>
          </a:prstGeom>
          <a:noFill/>
          <a:ln>
            <a:noFill/>
          </a:ln>
        </p:spPr>
      </p:pic>
      <p:sp>
        <p:nvSpPr>
          <p:cNvPr id="1008" name="Google Shape;1008;g3178119c7b9_0_26"/>
          <p:cNvSpPr txBox="1"/>
          <p:nvPr/>
        </p:nvSpPr>
        <p:spPr>
          <a:xfrm>
            <a:off x="6935500" y="503675"/>
            <a:ext cx="4781100" cy="6430800"/>
          </a:xfrm>
          <a:prstGeom prst="rect">
            <a:avLst/>
          </a:prstGeom>
          <a:noFill/>
          <a:ln>
            <a:noFill/>
          </a:ln>
        </p:spPr>
        <p:txBody>
          <a:bodyPr spcFirstLastPara="1" wrap="square" lIns="91425" tIns="91425" rIns="91425" bIns="91425" anchor="t" anchorCtr="0">
            <a:spAutoFit/>
          </a:bodyPr>
          <a:lstStyle/>
          <a:p>
            <a:pPr marL="457200" lvl="0" indent="-228600" algn="l" rtl="0">
              <a:lnSpc>
                <a:spcPct val="115000"/>
              </a:lnSpc>
              <a:spcBef>
                <a:spcPts val="1200"/>
              </a:spcBef>
              <a:spcAft>
                <a:spcPts val="0"/>
              </a:spcAft>
              <a:buClr>
                <a:srgbClr val="1F1F1F"/>
              </a:buClr>
              <a:buSzPts val="2800"/>
              <a:buFont typeface="Georgia"/>
              <a:buNone/>
            </a:pPr>
            <a:r>
              <a:rPr lang="en-US" sz="2800">
                <a:solidFill>
                  <a:srgbClr val="1F1F1F"/>
                </a:solidFill>
                <a:latin typeface="Georgia"/>
                <a:ea typeface="Georgia"/>
                <a:cs typeface="Georgia"/>
                <a:sym typeface="Georgia"/>
              </a:rPr>
              <a:t>Effects of</a:t>
            </a:r>
            <a:r>
              <a:rPr lang="en-US" sz="2800" b="1">
                <a:solidFill>
                  <a:srgbClr val="1F1F1F"/>
                </a:solidFill>
                <a:latin typeface="Georgia"/>
                <a:ea typeface="Georgia"/>
                <a:cs typeface="Georgia"/>
                <a:sym typeface="Georgia"/>
              </a:rPr>
              <a:t> virtual reality nature</a:t>
            </a:r>
            <a:r>
              <a:rPr lang="en-US" sz="2800">
                <a:solidFill>
                  <a:srgbClr val="1F1F1F"/>
                </a:solidFill>
                <a:latin typeface="Georgia"/>
                <a:ea typeface="Georgia"/>
                <a:cs typeface="Georgia"/>
                <a:sym typeface="Georgia"/>
              </a:rPr>
              <a:t> in real-life group settings.</a:t>
            </a:r>
            <a:br>
              <a:rPr lang="en-US" sz="2800">
                <a:solidFill>
                  <a:srgbClr val="1F1F1F"/>
                </a:solidFill>
                <a:latin typeface="Georgia"/>
                <a:ea typeface="Georgia"/>
                <a:cs typeface="Georgia"/>
                <a:sym typeface="Georgia"/>
              </a:rPr>
            </a:br>
            <a:endParaRPr sz="2800">
              <a:solidFill>
                <a:srgbClr val="1F1F1F"/>
              </a:solidFill>
              <a:latin typeface="Georgia"/>
              <a:ea typeface="Georgia"/>
              <a:cs typeface="Georgia"/>
              <a:sym typeface="Georgia"/>
            </a:endParaRPr>
          </a:p>
          <a:p>
            <a:pPr marL="457200" lvl="0" indent="-228600" algn="l" rtl="0">
              <a:lnSpc>
                <a:spcPct val="115000"/>
              </a:lnSpc>
              <a:spcBef>
                <a:spcPts val="0"/>
              </a:spcBef>
              <a:spcAft>
                <a:spcPts val="0"/>
              </a:spcAft>
              <a:buClr>
                <a:srgbClr val="1F1F1F"/>
              </a:buClr>
              <a:buSzPts val="2500"/>
              <a:buFont typeface="Georgia"/>
              <a:buNone/>
            </a:pPr>
            <a:r>
              <a:rPr lang="en-US" sz="2500">
                <a:solidFill>
                  <a:srgbClr val="1F1F1F"/>
                </a:solidFill>
                <a:latin typeface="Georgia"/>
                <a:ea typeface="Georgia"/>
                <a:cs typeface="Georgia"/>
                <a:sym typeface="Georgia"/>
              </a:rPr>
              <a:t>Virtual reality nature </a:t>
            </a:r>
            <a:r>
              <a:rPr lang="en-US" sz="2500">
                <a:solidFill>
                  <a:srgbClr val="1F1F1F"/>
                </a:solidFill>
                <a:highlight>
                  <a:srgbClr val="00FF00"/>
                </a:highlight>
                <a:latin typeface="Georgia"/>
                <a:ea typeface="Georgia"/>
                <a:cs typeface="Georgia"/>
                <a:sym typeface="Georgia"/>
              </a:rPr>
              <a:t>raises heart rate variability.</a:t>
            </a:r>
            <a:endParaRPr sz="2500">
              <a:solidFill>
                <a:srgbClr val="1F1F1F"/>
              </a:solidFill>
              <a:highlight>
                <a:srgbClr val="00FF00"/>
              </a:highlight>
              <a:latin typeface="Georgia"/>
              <a:ea typeface="Georgia"/>
              <a:cs typeface="Georgia"/>
              <a:sym typeface="Georgia"/>
            </a:endParaRPr>
          </a:p>
          <a:p>
            <a:pPr marL="457200" lvl="0" indent="-228600" algn="l" rtl="0">
              <a:lnSpc>
                <a:spcPct val="115000"/>
              </a:lnSpc>
              <a:spcBef>
                <a:spcPts val="0"/>
              </a:spcBef>
              <a:spcAft>
                <a:spcPts val="0"/>
              </a:spcAft>
              <a:buClr>
                <a:srgbClr val="1F1F1F"/>
              </a:buClr>
              <a:buSzPts val="2500"/>
              <a:buFont typeface="Georgia"/>
              <a:buNone/>
            </a:pPr>
            <a:br>
              <a:rPr lang="en-US" sz="2500">
                <a:solidFill>
                  <a:srgbClr val="1F1F1F"/>
                </a:solidFill>
                <a:highlight>
                  <a:srgbClr val="00FF00"/>
                </a:highlight>
                <a:latin typeface="Georgia"/>
                <a:ea typeface="Georgia"/>
                <a:cs typeface="Georgia"/>
                <a:sym typeface="Georgia"/>
              </a:rPr>
            </a:br>
            <a:r>
              <a:rPr lang="en-US" sz="2500">
                <a:solidFill>
                  <a:srgbClr val="1F1F1F"/>
                </a:solidFill>
                <a:latin typeface="Georgia"/>
                <a:ea typeface="Georgia"/>
                <a:cs typeface="Georgia"/>
                <a:sym typeface="Georgia"/>
              </a:rPr>
              <a:t>Various </a:t>
            </a:r>
            <a:r>
              <a:rPr lang="en-US" sz="2500">
                <a:solidFill>
                  <a:srgbClr val="1F1F1F"/>
                </a:solidFill>
                <a:highlight>
                  <a:srgbClr val="00FF00"/>
                </a:highlight>
                <a:latin typeface="Georgia"/>
                <a:ea typeface="Georgia"/>
                <a:cs typeface="Georgia"/>
                <a:sym typeface="Georgia"/>
              </a:rPr>
              <a:t>psychological gains</a:t>
            </a:r>
            <a:r>
              <a:rPr lang="en-US" sz="2500">
                <a:solidFill>
                  <a:srgbClr val="1F1F1F"/>
                </a:solidFill>
                <a:latin typeface="Georgia"/>
                <a:ea typeface="Georgia"/>
                <a:cs typeface="Georgia"/>
                <a:sym typeface="Georgia"/>
              </a:rPr>
              <a:t> from VR nature.</a:t>
            </a:r>
            <a:endParaRPr sz="2500">
              <a:solidFill>
                <a:srgbClr val="1F1F1F"/>
              </a:solidFill>
              <a:latin typeface="Georgia"/>
              <a:ea typeface="Georgia"/>
              <a:cs typeface="Georgia"/>
              <a:sym typeface="Georgia"/>
            </a:endParaRPr>
          </a:p>
          <a:p>
            <a:pPr marL="457200" lvl="0" indent="-228600" algn="l" rtl="0">
              <a:lnSpc>
                <a:spcPct val="115000"/>
              </a:lnSpc>
              <a:spcBef>
                <a:spcPts val="0"/>
              </a:spcBef>
              <a:spcAft>
                <a:spcPts val="0"/>
              </a:spcAft>
              <a:buClr>
                <a:srgbClr val="1F1F1F"/>
              </a:buClr>
              <a:buSzPts val="2500"/>
              <a:buFont typeface="Georgia"/>
              <a:buNone/>
            </a:pPr>
            <a:br>
              <a:rPr lang="en-US" sz="2500">
                <a:solidFill>
                  <a:srgbClr val="1F1F1F"/>
                </a:solidFill>
                <a:latin typeface="Georgia"/>
                <a:ea typeface="Georgia"/>
                <a:cs typeface="Georgia"/>
                <a:sym typeface="Georgia"/>
              </a:rPr>
            </a:br>
            <a:r>
              <a:rPr lang="en-US" sz="2500">
                <a:solidFill>
                  <a:srgbClr val="1F1F1F"/>
                </a:solidFill>
                <a:latin typeface="Georgia"/>
                <a:ea typeface="Georgia"/>
                <a:cs typeface="Georgia"/>
                <a:sym typeface="Georgia"/>
              </a:rPr>
              <a:t>Virtual reality nature </a:t>
            </a:r>
            <a:r>
              <a:rPr lang="en-US" sz="2500">
                <a:solidFill>
                  <a:srgbClr val="1F1F1F"/>
                </a:solidFill>
                <a:highlight>
                  <a:srgbClr val="00FF00"/>
                </a:highlight>
                <a:latin typeface="Georgia"/>
                <a:ea typeface="Georgia"/>
                <a:cs typeface="Georgia"/>
                <a:sym typeface="Georgia"/>
              </a:rPr>
              <a:t>aids relaxation and recovery.</a:t>
            </a:r>
            <a:endParaRPr sz="2500">
              <a:solidFill>
                <a:srgbClr val="1F1F1F"/>
              </a:solidFill>
              <a:highlight>
                <a:srgbClr val="00FF00"/>
              </a:highlight>
              <a:latin typeface="Georgia"/>
              <a:ea typeface="Georgia"/>
              <a:cs typeface="Georgia"/>
              <a:sym typeface="Georgia"/>
            </a:endParaRPr>
          </a:p>
          <a:p>
            <a:pPr marL="0" lvl="0" indent="0" algn="l" rtl="0">
              <a:spcBef>
                <a:spcPts val="1200"/>
              </a:spcBef>
              <a:spcAft>
                <a:spcPts val="0"/>
              </a:spcAft>
              <a:buNone/>
            </a:pPr>
            <a:endParaRPr sz="3700">
              <a:solidFill>
                <a:schemeClr val="dk1"/>
              </a:solidFill>
              <a:latin typeface="Calibri"/>
              <a:ea typeface="Calibri"/>
              <a:cs typeface="Calibri"/>
              <a:sym typeface="Calibri"/>
            </a:endParaRPr>
          </a:p>
        </p:txBody>
      </p:sp>
      <p:pic>
        <p:nvPicPr>
          <p:cNvPr id="1009" name="Google Shape;1009;g3178119c7b9_0_26" descr="Free Images : sitting, smiling, suit, tags, technology, using ..."/>
          <p:cNvPicPr preferRelativeResize="0"/>
          <p:nvPr/>
        </p:nvPicPr>
        <p:blipFill>
          <a:blip r:embed="rId4">
            <a:alphaModFix/>
          </a:blip>
          <a:stretch>
            <a:fillRect/>
          </a:stretch>
        </p:blipFill>
        <p:spPr>
          <a:xfrm>
            <a:off x="3459925" y="4654599"/>
            <a:ext cx="2289951" cy="1898602"/>
          </a:xfrm>
          <a:prstGeom prst="rect">
            <a:avLst/>
          </a:prstGeom>
          <a:noFill/>
          <a:ln>
            <a:noFill/>
          </a:ln>
        </p:spPr>
      </p:pic>
      <p:sp>
        <p:nvSpPr>
          <p:cNvPr id="1010" name="Google Shape;1010;g3178119c7b9_0_26"/>
          <p:cNvSpPr txBox="1"/>
          <p:nvPr/>
        </p:nvSpPr>
        <p:spPr>
          <a:xfrm>
            <a:off x="6493800" y="6334800"/>
            <a:ext cx="5897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200">
                <a:solidFill>
                  <a:schemeClr val="dk1"/>
                </a:solidFill>
                <a:latin typeface="Calibri"/>
                <a:ea typeface="Calibri"/>
                <a:cs typeface="Calibri"/>
                <a:sym typeface="Calibri"/>
              </a:rPr>
              <a:t>https://doi.org/10.1016/j.jenvp.2024.102366</a:t>
            </a:r>
            <a:endParaRPr sz="2200">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pic>
        <p:nvPicPr>
          <p:cNvPr id="1015" name="Google Shape;1015;g2d5e7fd7d1d_2_479" descr="Bird Song Basics: Getting Started with Birding by Ear | Bird Academy • The  Cornell Lab"/>
          <p:cNvPicPr preferRelativeResize="0"/>
          <p:nvPr/>
        </p:nvPicPr>
        <p:blipFill rotWithShape="1">
          <a:blip r:embed="rId3">
            <a:alphaModFix/>
          </a:blip>
          <a:srcRect r="22893"/>
          <a:stretch/>
        </p:blipFill>
        <p:spPr>
          <a:xfrm>
            <a:off x="4269854" y="-1"/>
            <a:ext cx="7922146" cy="6858001"/>
          </a:xfrm>
          <a:custGeom>
            <a:avLst/>
            <a:gdLst/>
            <a:ahLst/>
            <a:cxnLst/>
            <a:rect l="l" t="t" r="r" b="b"/>
            <a:pathLst>
              <a:path w="7922146" h="6858001" extrusionOk="0">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ln>
            <a:noFill/>
          </a:ln>
        </p:spPr>
      </p:pic>
      <p:sp>
        <p:nvSpPr>
          <p:cNvPr id="1016" name="Google Shape;1016;g2d5e7fd7d1d_2_479"/>
          <p:cNvSpPr txBox="1">
            <a:spLocks noGrp="1"/>
          </p:cNvSpPr>
          <p:nvPr>
            <p:ph type="title"/>
          </p:nvPr>
        </p:nvSpPr>
        <p:spPr>
          <a:xfrm>
            <a:off x="677333" y="609600"/>
            <a:ext cx="3851100" cy="13209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Clr>
                <a:schemeClr val="accent1"/>
              </a:buClr>
              <a:buSzPct val="90909"/>
              <a:buFont typeface="Trebuchet MS"/>
              <a:buNone/>
            </a:pPr>
            <a:r>
              <a:rPr lang="en-US"/>
              <a:t>Birdsongs-Mental Health</a:t>
            </a:r>
            <a:endParaRPr/>
          </a:p>
        </p:txBody>
      </p:sp>
      <p:sp>
        <p:nvSpPr>
          <p:cNvPr id="1017" name="Google Shape;1017;g2d5e7fd7d1d_2_479"/>
          <p:cNvSpPr txBox="1">
            <a:spLocks noGrp="1"/>
          </p:cNvSpPr>
          <p:nvPr>
            <p:ph type="body" idx="1"/>
          </p:nvPr>
        </p:nvSpPr>
        <p:spPr>
          <a:xfrm>
            <a:off x="677334" y="2160589"/>
            <a:ext cx="3851100" cy="3880800"/>
          </a:xfrm>
          <a:prstGeom prst="rect">
            <a:avLst/>
          </a:prstGeom>
          <a:noFill/>
          <a:ln>
            <a:noFill/>
          </a:ln>
        </p:spPr>
        <p:txBody>
          <a:bodyPr spcFirstLastPara="1" wrap="square" lIns="91425" tIns="45700" rIns="91425" bIns="45700" anchor="t" anchorCtr="0">
            <a:normAutofit fontScale="85000" lnSpcReduction="20000"/>
          </a:bodyPr>
          <a:lstStyle/>
          <a:p>
            <a:pPr marL="342900" lvl="0" indent="-342899" algn="l" rtl="0">
              <a:lnSpc>
                <a:spcPct val="100000"/>
              </a:lnSpc>
              <a:spcBef>
                <a:spcPts val="0"/>
              </a:spcBef>
              <a:spcAft>
                <a:spcPts val="0"/>
              </a:spcAft>
              <a:buClr>
                <a:schemeClr val="dk1"/>
              </a:buClr>
              <a:buSzPct val="60503"/>
              <a:buChar char="►"/>
            </a:pPr>
            <a:r>
              <a:rPr lang="en-US"/>
              <a:t>295 Participants, 6 minute exposure to Sounds</a:t>
            </a:r>
            <a:endParaRPr/>
          </a:p>
          <a:p>
            <a:pPr marL="342900" lvl="0" indent="-342899" algn="l" rtl="0">
              <a:lnSpc>
                <a:spcPct val="100000"/>
              </a:lnSpc>
              <a:spcBef>
                <a:spcPts val="1000"/>
              </a:spcBef>
              <a:spcAft>
                <a:spcPts val="0"/>
              </a:spcAft>
              <a:buClr>
                <a:schemeClr val="dk1"/>
              </a:buClr>
              <a:buSzPct val="60503"/>
              <a:buChar char="►"/>
            </a:pPr>
            <a:r>
              <a:rPr lang="en-US"/>
              <a:t>Impact of </a:t>
            </a:r>
            <a:r>
              <a:rPr lang="en-US">
                <a:highlight>
                  <a:srgbClr val="00FF00"/>
                </a:highlight>
              </a:rPr>
              <a:t>Hearing Birds </a:t>
            </a:r>
            <a:r>
              <a:rPr lang="en-US"/>
              <a:t>vs </a:t>
            </a:r>
            <a:r>
              <a:rPr lang="en-US">
                <a:highlight>
                  <a:srgbClr val="00FF00"/>
                </a:highlight>
              </a:rPr>
              <a:t>Traffic Sounds</a:t>
            </a:r>
            <a:endParaRPr/>
          </a:p>
          <a:p>
            <a:pPr marL="342900" lvl="0" indent="-342899" algn="l" rtl="0">
              <a:lnSpc>
                <a:spcPct val="100000"/>
              </a:lnSpc>
              <a:spcBef>
                <a:spcPts val="1000"/>
              </a:spcBef>
              <a:spcAft>
                <a:spcPts val="0"/>
              </a:spcAft>
              <a:buClr>
                <a:schemeClr val="dk1"/>
              </a:buClr>
              <a:buSzPct val="60503"/>
              <a:buChar char="►"/>
            </a:pPr>
            <a:r>
              <a:rPr lang="en-US">
                <a:highlight>
                  <a:srgbClr val="FF0000"/>
                </a:highlight>
              </a:rPr>
              <a:t>Anxiety</a:t>
            </a:r>
            <a:r>
              <a:rPr lang="en-US"/>
              <a:t>: Overall Improved with Birdsong</a:t>
            </a:r>
            <a:endParaRPr/>
          </a:p>
          <a:p>
            <a:pPr marL="342900" lvl="0" indent="-342899" algn="l" rtl="0">
              <a:lnSpc>
                <a:spcPct val="100000"/>
              </a:lnSpc>
              <a:spcBef>
                <a:spcPts val="1000"/>
              </a:spcBef>
              <a:spcAft>
                <a:spcPts val="0"/>
              </a:spcAft>
              <a:buClr>
                <a:schemeClr val="dk1"/>
              </a:buClr>
              <a:buSzPct val="60503"/>
              <a:buChar char="►"/>
            </a:pPr>
            <a:r>
              <a:rPr lang="en-US">
                <a:highlight>
                  <a:srgbClr val="FF0000"/>
                </a:highlight>
              </a:rPr>
              <a:t>Paranoia</a:t>
            </a:r>
            <a:r>
              <a:rPr lang="en-US"/>
              <a:t>: Overall Improved with Birdsong</a:t>
            </a:r>
            <a:endParaRPr/>
          </a:p>
          <a:p>
            <a:pPr marL="342900" lvl="0" indent="-342899" algn="l" rtl="0">
              <a:lnSpc>
                <a:spcPct val="100000"/>
              </a:lnSpc>
              <a:spcBef>
                <a:spcPts val="1000"/>
              </a:spcBef>
              <a:spcAft>
                <a:spcPts val="0"/>
              </a:spcAft>
              <a:buClr>
                <a:schemeClr val="dk1"/>
              </a:buClr>
              <a:buSzPct val="60503"/>
              <a:buChar char="►"/>
            </a:pPr>
            <a:r>
              <a:rPr lang="en-US">
                <a:highlight>
                  <a:srgbClr val="FF0000"/>
                </a:highlight>
              </a:rPr>
              <a:t>Depression</a:t>
            </a:r>
            <a:r>
              <a:rPr lang="en-US"/>
              <a:t>: Worsened with Traffic Sounds</a:t>
            </a:r>
            <a:endParaRPr/>
          </a:p>
        </p:txBody>
      </p:sp>
      <p:cxnSp>
        <p:nvCxnSpPr>
          <p:cNvPr id="1018" name="Google Shape;1018;g2d5e7fd7d1d_2_479"/>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1019" name="Google Shape;1019;g2d5e7fd7d1d_2_479"/>
          <p:cNvCxnSpPr/>
          <p:nvPr/>
        </p:nvCxnSpPr>
        <p:spPr>
          <a:xfrm flipH="1">
            <a:off x="7425125" y="3681413"/>
            <a:ext cx="4763700" cy="3176700"/>
          </a:xfrm>
          <a:prstGeom prst="straightConnector1">
            <a:avLst/>
          </a:prstGeom>
          <a:noFill/>
          <a:ln w="9525" cap="flat" cmpd="sng">
            <a:solidFill>
              <a:srgbClr val="D8D8D8"/>
            </a:solidFill>
            <a:prstDash val="solid"/>
            <a:round/>
            <a:headEnd type="none" w="sm" len="sm"/>
            <a:tailEnd type="none" w="sm" len="sm"/>
          </a:ln>
        </p:spPr>
      </p:cxnSp>
      <p:sp>
        <p:nvSpPr>
          <p:cNvPr id="1020" name="Google Shape;1020;g2d5e7fd7d1d_2_479"/>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784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21" name="Google Shape;1021;g2d5e7fd7d1d_2_479"/>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22" name="Google Shape;1022;g2d5e7fd7d1d_2_479"/>
          <p:cNvSpPr/>
          <p:nvPr/>
        </p:nvSpPr>
        <p:spPr>
          <a:xfrm>
            <a:off x="8932333" y="3048000"/>
            <a:ext cx="3259800" cy="3810000"/>
          </a:xfrm>
          <a:prstGeom prst="triangle">
            <a:avLst>
              <a:gd name="adj" fmla="val 100000"/>
            </a:avLst>
          </a:prstGeom>
          <a:solidFill>
            <a:schemeClr val="accent2">
              <a:alpha val="698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3" name="Google Shape;1023;g2d5e7fd7d1d_2_479"/>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4471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24" name="Google Shape;1024;g2d5e7fd7d1d_2_479"/>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784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25" name="Google Shape;1025;g2d5e7fd7d1d_2_479"/>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275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26" name="Google Shape;1026;g2d5e7fd7d1d_2_479"/>
          <p:cNvSpPr/>
          <p:nvPr/>
        </p:nvSpPr>
        <p:spPr>
          <a:xfrm>
            <a:off x="10371666" y="3589867"/>
            <a:ext cx="1817100" cy="326820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7" name="Google Shape;1027;g2d5e7fd7d1d_2_479"/>
          <p:cNvSpPr txBox="1"/>
          <p:nvPr/>
        </p:nvSpPr>
        <p:spPr>
          <a:xfrm>
            <a:off x="153841" y="6375400"/>
            <a:ext cx="95445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222222"/>
                </a:solidFill>
                <a:latin typeface="Arial"/>
                <a:ea typeface="Arial"/>
                <a:cs typeface="Arial"/>
                <a:sym typeface="Arial"/>
              </a:rPr>
              <a:t>Stobbe, E., Sundermann, J., Ascone, L. </a:t>
            </a:r>
            <a:r>
              <a:rPr lang="en-US" sz="1000" b="0" i="1" u="none" strike="noStrike" cap="none">
                <a:solidFill>
                  <a:srgbClr val="222222"/>
                </a:solidFill>
                <a:latin typeface="Arial"/>
                <a:ea typeface="Arial"/>
                <a:cs typeface="Arial"/>
                <a:sym typeface="Arial"/>
              </a:rPr>
              <a:t>et al.</a:t>
            </a:r>
            <a:r>
              <a:rPr lang="en-US" sz="1000" b="0" i="0" u="none" strike="noStrike" cap="none">
                <a:solidFill>
                  <a:srgbClr val="222222"/>
                </a:solidFill>
                <a:latin typeface="Arial"/>
                <a:ea typeface="Arial"/>
                <a:cs typeface="Arial"/>
                <a:sym typeface="Arial"/>
              </a:rPr>
              <a:t> Birdsongs alleviate anxiety and paranoia in healthy participants. </a:t>
            </a:r>
            <a:r>
              <a:rPr lang="en-US" sz="1000" b="0" i="1" u="none" strike="noStrike" cap="none">
                <a:solidFill>
                  <a:srgbClr val="222222"/>
                </a:solidFill>
                <a:latin typeface="Arial"/>
                <a:ea typeface="Arial"/>
                <a:cs typeface="Arial"/>
                <a:sym typeface="Arial"/>
              </a:rPr>
              <a:t>Sci Rep</a:t>
            </a:r>
            <a:r>
              <a:rPr lang="en-US" sz="1000" b="0" i="0" u="none" strike="noStrike" cap="none">
                <a:solidFill>
                  <a:srgbClr val="222222"/>
                </a:solidFill>
                <a:latin typeface="Arial"/>
                <a:ea typeface="Arial"/>
                <a:cs typeface="Arial"/>
                <a:sym typeface="Arial"/>
              </a:rPr>
              <a:t> </a:t>
            </a:r>
            <a:r>
              <a:rPr lang="en-US" sz="1000" b="1" i="0" u="none" strike="noStrike" cap="none">
                <a:solidFill>
                  <a:srgbClr val="222222"/>
                </a:solidFill>
                <a:latin typeface="Arial"/>
                <a:ea typeface="Arial"/>
                <a:cs typeface="Arial"/>
                <a:sym typeface="Arial"/>
              </a:rPr>
              <a:t>12</a:t>
            </a:r>
            <a:r>
              <a:rPr lang="en-US" sz="1000" b="0" i="0" u="none" strike="noStrike" cap="none">
                <a:solidFill>
                  <a:srgbClr val="222222"/>
                </a:solidFill>
                <a:latin typeface="Arial"/>
                <a:ea typeface="Arial"/>
                <a:cs typeface="Arial"/>
                <a:sym typeface="Arial"/>
              </a:rPr>
              <a:t>, 16414 (2022). https://doi.org/10.1038/s41598-022-20841-0</a:t>
            </a:r>
            <a:endParaRPr sz="1000" b="0"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p30"/>
          <p:cNvSpPr txBox="1">
            <a:spLocks noGrp="1"/>
          </p:cNvSpPr>
          <p:nvPr>
            <p:ph type="title"/>
          </p:nvPr>
        </p:nvSpPr>
        <p:spPr>
          <a:xfrm>
            <a:off x="730060" y="-329184"/>
            <a:ext cx="3932237" cy="1600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b="1"/>
              <a:t>Viewing Nature</a:t>
            </a:r>
            <a:endParaRPr/>
          </a:p>
        </p:txBody>
      </p:sp>
      <p:pic>
        <p:nvPicPr>
          <p:cNvPr id="1033" name="Google Shape;1033;p30" descr="A window with flowers and trees in the background&#10;&#10;Description automatically generated"/>
          <p:cNvPicPr preferRelativeResize="0">
            <a:picLocks noGrp="1"/>
          </p:cNvPicPr>
          <p:nvPr>
            <p:ph type="pic" idx="2"/>
          </p:nvPr>
        </p:nvPicPr>
        <p:blipFill rotWithShape="1">
          <a:blip r:embed="rId3">
            <a:alphaModFix/>
          </a:blip>
          <a:srcRect t="10520" b="10519"/>
          <a:stretch/>
        </p:blipFill>
        <p:spPr>
          <a:xfrm>
            <a:off x="5289740" y="470916"/>
            <a:ext cx="6172200" cy="4873625"/>
          </a:xfrm>
          <a:prstGeom prst="rect">
            <a:avLst/>
          </a:prstGeom>
          <a:noFill/>
          <a:ln>
            <a:noFill/>
          </a:ln>
        </p:spPr>
      </p:pic>
      <p:sp>
        <p:nvSpPr>
          <p:cNvPr id="1034" name="Google Shape;1034;p30"/>
          <p:cNvSpPr txBox="1">
            <a:spLocks noGrp="1"/>
          </p:cNvSpPr>
          <p:nvPr>
            <p:ph type="body" idx="1"/>
          </p:nvPr>
        </p:nvSpPr>
        <p:spPr>
          <a:xfrm>
            <a:off x="730059" y="1655064"/>
            <a:ext cx="3932237" cy="3811588"/>
          </a:xfrm>
          <a:prstGeom prst="rect">
            <a:avLst/>
          </a:prstGeom>
          <a:noFill/>
          <a:ln>
            <a:noFill/>
          </a:ln>
        </p:spPr>
        <p:txBody>
          <a:bodyPr spcFirstLastPara="1" wrap="square" lIns="91425" tIns="45700" rIns="91425" bIns="45700" anchor="t" anchorCtr="0">
            <a:normAutofit fontScale="70000" lnSpcReduction="20000"/>
          </a:bodyPr>
          <a:lstStyle/>
          <a:p>
            <a:pPr marL="285750" lvl="0" indent="-281890" algn="l" rtl="0">
              <a:lnSpc>
                <a:spcPct val="90000"/>
              </a:lnSpc>
              <a:spcBef>
                <a:spcPts val="0"/>
              </a:spcBef>
              <a:spcAft>
                <a:spcPts val="0"/>
              </a:spcAft>
              <a:buClr>
                <a:schemeClr val="dk1"/>
              </a:buClr>
              <a:buSzPct val="100000"/>
              <a:buFont typeface="Arial"/>
              <a:buChar char="•"/>
            </a:pPr>
            <a:r>
              <a:rPr lang="en-US" sz="3374"/>
              <a:t>Post Cholecystectomy Patients </a:t>
            </a:r>
            <a:endParaRPr sz="2174"/>
          </a:p>
          <a:p>
            <a:pPr marL="285750" lvl="0" indent="-281890" algn="l" rtl="0">
              <a:lnSpc>
                <a:spcPct val="90000"/>
              </a:lnSpc>
              <a:spcBef>
                <a:spcPts val="1000"/>
              </a:spcBef>
              <a:spcAft>
                <a:spcPts val="0"/>
              </a:spcAft>
              <a:buClr>
                <a:schemeClr val="dk1"/>
              </a:buClr>
              <a:buSzPct val="100000"/>
              <a:buFont typeface="Arial"/>
              <a:buChar char="•"/>
            </a:pPr>
            <a:r>
              <a:rPr lang="en-US" sz="3374"/>
              <a:t>23 patients-&gt; Window with a View of a Natural Setting</a:t>
            </a:r>
            <a:endParaRPr sz="2174"/>
          </a:p>
          <a:p>
            <a:pPr marL="285750" lvl="0" indent="-281890" algn="l" rtl="0">
              <a:lnSpc>
                <a:spcPct val="90000"/>
              </a:lnSpc>
              <a:spcBef>
                <a:spcPts val="1000"/>
              </a:spcBef>
              <a:spcAft>
                <a:spcPts val="0"/>
              </a:spcAft>
              <a:buClr>
                <a:schemeClr val="dk1"/>
              </a:buClr>
              <a:buSzPct val="100000"/>
              <a:buFont typeface="Arial"/>
              <a:buChar char="•"/>
            </a:pPr>
            <a:r>
              <a:rPr lang="en-US" sz="3374"/>
              <a:t>23 patients-&gt; Window Facing a Brick Wall</a:t>
            </a:r>
            <a:endParaRPr sz="2174"/>
          </a:p>
          <a:p>
            <a:pPr marL="285750" lvl="0" indent="-281890" algn="l" rtl="0">
              <a:lnSpc>
                <a:spcPct val="90000"/>
              </a:lnSpc>
              <a:spcBef>
                <a:spcPts val="1000"/>
              </a:spcBef>
              <a:spcAft>
                <a:spcPts val="0"/>
              </a:spcAft>
              <a:buClr>
                <a:schemeClr val="dk1"/>
              </a:buClr>
              <a:buSzPct val="100000"/>
              <a:buFont typeface="Arial"/>
              <a:buChar char="•"/>
            </a:pPr>
            <a:r>
              <a:rPr lang="en-US" sz="3374"/>
              <a:t>Patients with </a:t>
            </a:r>
            <a:r>
              <a:rPr lang="en-US" sz="3374">
                <a:solidFill>
                  <a:srgbClr val="00B050"/>
                </a:solidFill>
              </a:rPr>
              <a:t>View of Nature</a:t>
            </a:r>
            <a:r>
              <a:rPr lang="en-US" sz="3374"/>
              <a:t>:</a:t>
            </a:r>
            <a:endParaRPr sz="2174"/>
          </a:p>
          <a:p>
            <a:pPr marL="742950" lvl="1" indent="-281890" algn="l" rtl="0">
              <a:lnSpc>
                <a:spcPct val="90000"/>
              </a:lnSpc>
              <a:spcBef>
                <a:spcPts val="500"/>
              </a:spcBef>
              <a:spcAft>
                <a:spcPts val="0"/>
              </a:spcAft>
              <a:buClr>
                <a:schemeClr val="dk1"/>
              </a:buClr>
              <a:buSzPct val="100000"/>
              <a:buFont typeface="Arial"/>
              <a:buChar char="•"/>
            </a:pPr>
            <a:r>
              <a:rPr lang="en-US" sz="3374"/>
              <a:t>Shorter Hospital Stays</a:t>
            </a:r>
            <a:endParaRPr sz="3374"/>
          </a:p>
          <a:p>
            <a:pPr marL="742950" lvl="1" indent="-281890" algn="l" rtl="0">
              <a:lnSpc>
                <a:spcPct val="90000"/>
              </a:lnSpc>
              <a:spcBef>
                <a:spcPts val="500"/>
              </a:spcBef>
              <a:spcAft>
                <a:spcPts val="0"/>
              </a:spcAft>
              <a:buClr>
                <a:schemeClr val="dk1"/>
              </a:buClr>
              <a:buSzPct val="100000"/>
              <a:buFont typeface="Arial"/>
              <a:buChar char="•"/>
            </a:pPr>
            <a:r>
              <a:rPr lang="en-US" sz="3374"/>
              <a:t>Fewer Negative Evaluative Comments in Nurse’s Notes</a:t>
            </a:r>
            <a:endParaRPr sz="1974"/>
          </a:p>
          <a:p>
            <a:pPr marL="742950" lvl="1" indent="-281890" algn="l" rtl="0">
              <a:lnSpc>
                <a:spcPct val="90000"/>
              </a:lnSpc>
              <a:spcBef>
                <a:spcPts val="500"/>
              </a:spcBef>
              <a:spcAft>
                <a:spcPts val="0"/>
              </a:spcAft>
              <a:buClr>
                <a:schemeClr val="dk1"/>
              </a:buClr>
              <a:buSzPct val="100000"/>
              <a:buFont typeface="Arial"/>
              <a:buChar char="•"/>
            </a:pPr>
            <a:r>
              <a:rPr lang="en-US" sz="3374"/>
              <a:t>Required Less Pain Medication</a:t>
            </a:r>
            <a:endParaRPr sz="1974"/>
          </a:p>
          <a:p>
            <a:pPr marL="285750" lvl="0" indent="-207009" algn="l" rtl="0">
              <a:lnSpc>
                <a:spcPct val="90000"/>
              </a:lnSpc>
              <a:spcBef>
                <a:spcPts val="1000"/>
              </a:spcBef>
              <a:spcAft>
                <a:spcPts val="0"/>
              </a:spcAft>
              <a:buClr>
                <a:schemeClr val="dk1"/>
              </a:buClr>
              <a:buSzPct val="100000"/>
              <a:buFont typeface="Arial"/>
              <a:buNone/>
            </a:pPr>
            <a:endParaRPr/>
          </a:p>
        </p:txBody>
      </p:sp>
      <p:sp>
        <p:nvSpPr>
          <p:cNvPr id="1035" name="Google Shape;1035;p30"/>
          <p:cNvSpPr txBox="1"/>
          <p:nvPr/>
        </p:nvSpPr>
        <p:spPr>
          <a:xfrm>
            <a:off x="377349" y="6400800"/>
            <a:ext cx="694594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i="0">
                <a:solidFill>
                  <a:srgbClr val="212121"/>
                </a:solidFill>
                <a:highlight>
                  <a:srgbClr val="FFFFFF"/>
                </a:highlight>
                <a:latin typeface="Arial"/>
                <a:ea typeface="Arial"/>
                <a:cs typeface="Arial"/>
                <a:sym typeface="Arial"/>
              </a:rPr>
              <a:t>Ulrich RS. View through a window may influence recovery from surgery. Science. 1984 Apr 27;224(4647):420-1. doi: 10.1126/science.6143402. PMID: 6143402.</a:t>
            </a:r>
            <a:endParaRPr sz="1000">
              <a:solidFill>
                <a:schemeClr val="dk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pic>
        <p:nvPicPr>
          <p:cNvPr id="1041" name="Google Shape;1041;g3178119c7b9_0_79"/>
          <p:cNvPicPr preferRelativeResize="0"/>
          <p:nvPr/>
        </p:nvPicPr>
        <p:blipFill>
          <a:blip r:embed="rId3">
            <a:alphaModFix/>
          </a:blip>
          <a:stretch>
            <a:fillRect/>
          </a:stretch>
        </p:blipFill>
        <p:spPr>
          <a:xfrm>
            <a:off x="0" y="1291525"/>
            <a:ext cx="9686925" cy="3962400"/>
          </a:xfrm>
          <a:prstGeom prst="rect">
            <a:avLst/>
          </a:prstGeom>
          <a:noFill/>
          <a:ln>
            <a:noFill/>
          </a:ln>
        </p:spPr>
      </p:pic>
      <p:sp>
        <p:nvSpPr>
          <p:cNvPr id="1042" name="Google Shape;1042;g3178119c7b9_0_79"/>
          <p:cNvSpPr txBox="1"/>
          <p:nvPr/>
        </p:nvSpPr>
        <p:spPr>
          <a:xfrm>
            <a:off x="0" y="224725"/>
            <a:ext cx="114300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800" b="1">
                <a:solidFill>
                  <a:schemeClr val="dk1"/>
                </a:solidFill>
                <a:latin typeface="Calibri"/>
                <a:ea typeface="Calibri"/>
                <a:cs typeface="Calibri"/>
                <a:sym typeface="Calibri"/>
              </a:rPr>
              <a:t>Urban Gardening</a:t>
            </a:r>
            <a:endParaRPr sz="3800" b="1">
              <a:solidFill>
                <a:schemeClr val="dk1"/>
              </a:solidFill>
              <a:latin typeface="Calibri"/>
              <a:ea typeface="Calibri"/>
              <a:cs typeface="Calibri"/>
              <a:sym typeface="Calibri"/>
            </a:endParaRPr>
          </a:p>
        </p:txBody>
      </p:sp>
      <p:pic>
        <p:nvPicPr>
          <p:cNvPr id="1043" name="Google Shape;1043;g3178119c7b9_0_79" descr="File:Urban farm, Baltimore (9372).jpg - Wikipedia"/>
          <p:cNvPicPr preferRelativeResize="0"/>
          <p:nvPr/>
        </p:nvPicPr>
        <p:blipFill>
          <a:blip r:embed="rId4">
            <a:alphaModFix/>
          </a:blip>
          <a:stretch>
            <a:fillRect/>
          </a:stretch>
        </p:blipFill>
        <p:spPr>
          <a:xfrm>
            <a:off x="8412800" y="4176800"/>
            <a:ext cx="3779200" cy="2518474"/>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Google Shape;1049;g3178119c7b9_0_67"/>
          <p:cNvSpPr txBox="1">
            <a:spLocks noGrp="1"/>
          </p:cNvSpPr>
          <p:nvPr>
            <p:ph type="body" idx="1"/>
          </p:nvPr>
        </p:nvSpPr>
        <p:spPr>
          <a:xfrm>
            <a:off x="94275" y="15647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Clr>
                <a:schemeClr val="dk1"/>
              </a:buClr>
              <a:buSzPts val="1100"/>
              <a:buFont typeface="Arial"/>
              <a:buNone/>
            </a:pPr>
            <a:r>
              <a:rPr lang="en-US" sz="3300" b="1">
                <a:latin typeface="Arial"/>
                <a:ea typeface="Arial"/>
                <a:cs typeface="Arial"/>
                <a:sym typeface="Arial"/>
              </a:rPr>
              <a:t>Enhanced Well-Being</a:t>
            </a:r>
            <a:r>
              <a:rPr lang="en-US" sz="3300">
                <a:latin typeface="Arial"/>
                <a:ea typeface="Arial"/>
                <a:cs typeface="Arial"/>
                <a:sym typeface="Arial"/>
              </a:rPr>
              <a:t>: Gardening improved health through social support, overcoming challenges, and increased physical activity and food production.</a:t>
            </a:r>
            <a:endParaRPr sz="3300">
              <a:latin typeface="Arial"/>
              <a:ea typeface="Arial"/>
              <a:cs typeface="Arial"/>
              <a:sym typeface="Arial"/>
            </a:endParaRPr>
          </a:p>
          <a:p>
            <a:pPr marL="0" lvl="0" indent="0" algn="l" rtl="0">
              <a:spcBef>
                <a:spcPts val="1000"/>
              </a:spcBef>
              <a:spcAft>
                <a:spcPts val="0"/>
              </a:spcAft>
              <a:buClr>
                <a:schemeClr val="dk1"/>
              </a:buClr>
              <a:buSzPts val="1100"/>
              <a:buFont typeface="Arial"/>
              <a:buNone/>
            </a:pPr>
            <a:r>
              <a:rPr lang="en-US" sz="3300" b="1">
                <a:latin typeface="Arial"/>
                <a:ea typeface="Arial"/>
                <a:cs typeface="Arial"/>
                <a:sym typeface="Arial"/>
              </a:rPr>
              <a:t>'Gardening Triad' Impact</a:t>
            </a:r>
            <a:r>
              <a:rPr lang="en-US" sz="3300">
                <a:latin typeface="Arial"/>
                <a:ea typeface="Arial"/>
                <a:cs typeface="Arial"/>
                <a:sym typeface="Arial"/>
              </a:rPr>
              <a:t>: Caretaking, accomplishment, and nature connection fostered joy, purpose, and social bonds.</a:t>
            </a:r>
            <a:endParaRPr sz="3300">
              <a:latin typeface="Arial"/>
              <a:ea typeface="Arial"/>
              <a:cs typeface="Arial"/>
              <a:sym typeface="Arial"/>
            </a:endParaRPr>
          </a:p>
          <a:p>
            <a:pPr marL="0" lvl="0" indent="0" algn="l" rtl="0">
              <a:spcBef>
                <a:spcPts val="1000"/>
              </a:spcBef>
              <a:spcAft>
                <a:spcPts val="0"/>
              </a:spcAft>
              <a:buClr>
                <a:schemeClr val="dk1"/>
              </a:buClr>
              <a:buSzPts val="1100"/>
              <a:buFont typeface="Arial"/>
              <a:buNone/>
            </a:pPr>
            <a:r>
              <a:rPr lang="en-US" sz="3300" b="1">
                <a:latin typeface="Arial"/>
                <a:ea typeface="Arial"/>
                <a:cs typeface="Arial"/>
                <a:sym typeface="Arial"/>
              </a:rPr>
              <a:t>Community Benefit</a:t>
            </a:r>
            <a:r>
              <a:rPr lang="en-US" sz="3300">
                <a:latin typeface="Arial"/>
                <a:ea typeface="Arial"/>
                <a:cs typeface="Arial"/>
                <a:sym typeface="Arial"/>
              </a:rPr>
              <a:t>: Gardening with others amplified social and emotional well-being.</a:t>
            </a:r>
            <a:endParaRPr sz="3300">
              <a:latin typeface="Arial"/>
              <a:ea typeface="Arial"/>
              <a:cs typeface="Arial"/>
              <a:sym typeface="Arial"/>
            </a:endParaRPr>
          </a:p>
          <a:p>
            <a:pPr marL="0" lvl="0" indent="0" algn="l" rtl="0">
              <a:spcBef>
                <a:spcPts val="1000"/>
              </a:spcBef>
              <a:spcAft>
                <a:spcPts val="0"/>
              </a:spcAft>
              <a:buNone/>
            </a:pPr>
            <a:endParaRPr sz="5000"/>
          </a:p>
        </p:txBody>
      </p:sp>
      <p:pic>
        <p:nvPicPr>
          <p:cNvPr id="1050" name="Google Shape;1050;g3178119c7b9_0_67" descr="Cool urban garden! | Michael Sheehan | Flickr"/>
          <p:cNvPicPr preferRelativeResize="0"/>
          <p:nvPr/>
        </p:nvPicPr>
        <p:blipFill>
          <a:blip r:embed="rId3">
            <a:alphaModFix/>
          </a:blip>
          <a:stretch>
            <a:fillRect/>
          </a:stretch>
        </p:blipFill>
        <p:spPr>
          <a:xfrm>
            <a:off x="7080125" y="3851325"/>
            <a:ext cx="2714800" cy="2714800"/>
          </a:xfrm>
          <a:prstGeom prst="rect">
            <a:avLst/>
          </a:prstGeom>
          <a:noFill/>
          <a:ln>
            <a:noFill/>
          </a:ln>
        </p:spPr>
      </p:pic>
      <p:sp>
        <p:nvSpPr>
          <p:cNvPr id="1051" name="Google Shape;1051;g3178119c7b9_0_67"/>
          <p:cNvSpPr txBox="1"/>
          <p:nvPr/>
        </p:nvSpPr>
        <p:spPr>
          <a:xfrm>
            <a:off x="1064100" y="6242400"/>
            <a:ext cx="11127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chemeClr val="dk1"/>
                </a:solidFill>
                <a:latin typeface="Calibri"/>
                <a:ea typeface="Calibri"/>
                <a:cs typeface="Calibri"/>
                <a:sym typeface="Calibri"/>
              </a:rPr>
              <a:t>https://doi.org/10.1002/pan3.10696</a:t>
            </a:r>
            <a:endParaRPr sz="2800">
              <a:solidFill>
                <a:schemeClr val="dk1"/>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1057" name="Google Shape;1057;g3178119c7b9_0_32"/>
          <p:cNvSpPr txBox="1">
            <a:spLocks noGrp="1"/>
          </p:cNvSpPr>
          <p:nvPr>
            <p:ph type="title"/>
          </p:nvPr>
        </p:nvSpPr>
        <p:spPr>
          <a:xfrm>
            <a:off x="280275" y="15590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1"/>
              <a:t>Nature is Nurture</a:t>
            </a:r>
            <a:endParaRPr b="1"/>
          </a:p>
        </p:txBody>
      </p:sp>
      <p:pic>
        <p:nvPicPr>
          <p:cNvPr id="1058" name="Google Shape;1058;g3178119c7b9_0_32" descr="Tree Bark Heart Free Stock Photo - Public Domain Pictures"/>
          <p:cNvPicPr preferRelativeResize="0"/>
          <p:nvPr/>
        </p:nvPicPr>
        <p:blipFill>
          <a:blip r:embed="rId3">
            <a:alphaModFix/>
          </a:blip>
          <a:stretch>
            <a:fillRect/>
          </a:stretch>
        </p:blipFill>
        <p:spPr>
          <a:xfrm>
            <a:off x="2399902" y="1596325"/>
            <a:ext cx="6870725" cy="458049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Google Shape;1063;p40"/>
          <p:cNvSpPr txBox="1">
            <a:spLocks noGrp="1"/>
          </p:cNvSpPr>
          <p:nvPr>
            <p:ph type="title"/>
          </p:nvPr>
        </p:nvSpPr>
        <p:spPr>
          <a:xfrm>
            <a:off x="677334" y="1127760"/>
            <a:ext cx="3854528" cy="164931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chemeClr val="accent1"/>
              </a:buClr>
              <a:buSzPts val="4400"/>
              <a:buFont typeface="Trebuchet MS"/>
              <a:buNone/>
            </a:pPr>
            <a:r>
              <a:rPr lang="en-US" sz="4400"/>
              <a:t>BIOPHILIA</a:t>
            </a:r>
            <a:br>
              <a:rPr lang="en-US" sz="4400"/>
            </a:br>
            <a:endParaRPr sz="4400"/>
          </a:p>
        </p:txBody>
      </p:sp>
      <p:grpSp>
        <p:nvGrpSpPr>
          <p:cNvPr id="1064" name="Google Shape;1064;p40"/>
          <p:cNvGrpSpPr/>
          <p:nvPr/>
        </p:nvGrpSpPr>
        <p:grpSpPr>
          <a:xfrm>
            <a:off x="4760461" y="657961"/>
            <a:ext cx="4513541" cy="5240362"/>
            <a:chOff x="0" y="143037"/>
            <a:chExt cx="4513541" cy="5240362"/>
          </a:xfrm>
        </p:grpSpPr>
        <p:sp>
          <p:nvSpPr>
            <p:cNvPr id="1065" name="Google Shape;1065;p40"/>
            <p:cNvSpPr/>
            <p:nvPr/>
          </p:nvSpPr>
          <p:spPr>
            <a:xfrm>
              <a:off x="0" y="143037"/>
              <a:ext cx="4513541" cy="1013512"/>
            </a:xfrm>
            <a:prstGeom prst="roundRect">
              <a:avLst>
                <a:gd name="adj" fmla="val 16667"/>
              </a:avLst>
            </a:prstGeom>
            <a:solidFill>
              <a:srgbClr val="90C22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6" name="Google Shape;1066;p40"/>
            <p:cNvSpPr txBox="1"/>
            <p:nvPr/>
          </p:nvSpPr>
          <p:spPr>
            <a:xfrm>
              <a:off x="49476" y="192513"/>
              <a:ext cx="4414589" cy="914560"/>
            </a:xfrm>
            <a:prstGeom prst="rect">
              <a:avLst/>
            </a:prstGeom>
            <a:no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chemeClr val="lt1"/>
                </a:buClr>
                <a:buSzPts val="1500"/>
                <a:buFont typeface="Trebuchet MS"/>
                <a:buNone/>
              </a:pPr>
              <a:r>
                <a:rPr lang="en-US" sz="1500" b="0" i="0" u="none" strike="noStrike" cap="none">
                  <a:solidFill>
                    <a:schemeClr val="lt1"/>
                  </a:solidFill>
                  <a:latin typeface="Trebuchet MS"/>
                  <a:ea typeface="Trebuchet MS"/>
                  <a:cs typeface="Trebuchet MS"/>
                  <a:sym typeface="Trebuchet MS"/>
                </a:rPr>
                <a:t>Term originated 1973 by Erich Fromm (social psychologist). Also coined by E.O. Wilson</a:t>
              </a:r>
              <a:endParaRPr sz="1400" b="0" i="0" u="none" strike="noStrike" cap="none">
                <a:solidFill>
                  <a:srgbClr val="000000"/>
                </a:solidFill>
                <a:latin typeface="Arial"/>
                <a:ea typeface="Arial"/>
                <a:cs typeface="Arial"/>
                <a:sym typeface="Arial"/>
              </a:endParaRPr>
            </a:p>
          </p:txBody>
        </p:sp>
        <p:sp>
          <p:nvSpPr>
            <p:cNvPr id="1067" name="Google Shape;1067;p40"/>
            <p:cNvSpPr/>
            <p:nvPr/>
          </p:nvSpPr>
          <p:spPr>
            <a:xfrm>
              <a:off x="0" y="1199749"/>
              <a:ext cx="4513541" cy="1013512"/>
            </a:xfrm>
            <a:prstGeom prst="roundRect">
              <a:avLst>
                <a:gd name="adj" fmla="val 16667"/>
              </a:avLst>
            </a:prstGeom>
            <a:solidFill>
              <a:srgbClr val="90C22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8" name="Google Shape;1068;p40"/>
            <p:cNvSpPr txBox="1"/>
            <p:nvPr/>
          </p:nvSpPr>
          <p:spPr>
            <a:xfrm>
              <a:off x="49476" y="1249225"/>
              <a:ext cx="4414589" cy="914560"/>
            </a:xfrm>
            <a:prstGeom prst="rect">
              <a:avLst/>
            </a:prstGeom>
            <a:no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chemeClr val="lt1"/>
                </a:buClr>
                <a:buSzPts val="1500"/>
                <a:buFont typeface="Trebuchet MS"/>
                <a:buNone/>
              </a:pPr>
              <a:r>
                <a:rPr lang="en-US" sz="1500" b="0" i="0" u="none" strike="noStrike" cap="none">
                  <a:solidFill>
                    <a:schemeClr val="lt1"/>
                  </a:solidFill>
                  <a:latin typeface="Trebuchet MS"/>
                  <a:ea typeface="Trebuchet MS"/>
                  <a:cs typeface="Trebuchet MS"/>
                  <a:sym typeface="Trebuchet MS"/>
                </a:rPr>
                <a:t>Described as “The Passionate Love of Life and of all that is Alive; it is the Wish to further Growth, whether in a Person, Plant, an Idea or a Social Group”</a:t>
              </a:r>
              <a:endParaRPr sz="1400" b="0" i="0" u="none" strike="noStrike" cap="none">
                <a:solidFill>
                  <a:srgbClr val="000000"/>
                </a:solidFill>
                <a:latin typeface="Arial"/>
                <a:ea typeface="Arial"/>
                <a:cs typeface="Arial"/>
                <a:sym typeface="Arial"/>
              </a:endParaRPr>
            </a:p>
          </p:txBody>
        </p:sp>
        <p:sp>
          <p:nvSpPr>
            <p:cNvPr id="1069" name="Google Shape;1069;p40"/>
            <p:cNvSpPr/>
            <p:nvPr/>
          </p:nvSpPr>
          <p:spPr>
            <a:xfrm>
              <a:off x="0" y="2256462"/>
              <a:ext cx="4513541" cy="1013512"/>
            </a:xfrm>
            <a:prstGeom prst="roundRect">
              <a:avLst>
                <a:gd name="adj" fmla="val 16667"/>
              </a:avLst>
            </a:prstGeom>
            <a:solidFill>
              <a:srgbClr val="90C22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0" name="Google Shape;1070;p40"/>
            <p:cNvSpPr txBox="1"/>
            <p:nvPr/>
          </p:nvSpPr>
          <p:spPr>
            <a:xfrm>
              <a:off x="49476" y="2305938"/>
              <a:ext cx="4414589" cy="914560"/>
            </a:xfrm>
            <a:prstGeom prst="rect">
              <a:avLst/>
            </a:prstGeom>
            <a:no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chemeClr val="lt1"/>
                </a:buClr>
                <a:buSzPts val="1500"/>
                <a:buFont typeface="Trebuchet MS"/>
                <a:buNone/>
              </a:pPr>
              <a:r>
                <a:rPr lang="en-US" sz="1500" b="0" i="0" u="none" strike="noStrike" cap="none">
                  <a:solidFill>
                    <a:schemeClr val="lt1"/>
                  </a:solidFill>
                  <a:latin typeface="Trebuchet MS"/>
                  <a:ea typeface="Trebuchet MS"/>
                  <a:cs typeface="Trebuchet MS"/>
                  <a:sym typeface="Trebuchet MS"/>
                </a:rPr>
                <a:t>Innate Emotional Connection of Human Beings to Other Living Organisms</a:t>
              </a:r>
              <a:endParaRPr sz="1400" b="0" i="0" u="none" strike="noStrike" cap="none">
                <a:solidFill>
                  <a:srgbClr val="000000"/>
                </a:solidFill>
                <a:latin typeface="Arial"/>
                <a:ea typeface="Arial"/>
                <a:cs typeface="Arial"/>
                <a:sym typeface="Arial"/>
              </a:endParaRPr>
            </a:p>
          </p:txBody>
        </p:sp>
        <p:sp>
          <p:nvSpPr>
            <p:cNvPr id="1071" name="Google Shape;1071;p40"/>
            <p:cNvSpPr/>
            <p:nvPr/>
          </p:nvSpPr>
          <p:spPr>
            <a:xfrm>
              <a:off x="0" y="3313174"/>
              <a:ext cx="4513541" cy="1013512"/>
            </a:xfrm>
            <a:prstGeom prst="roundRect">
              <a:avLst>
                <a:gd name="adj" fmla="val 16667"/>
              </a:avLst>
            </a:prstGeom>
            <a:solidFill>
              <a:srgbClr val="90C22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2" name="Google Shape;1072;p40"/>
            <p:cNvSpPr txBox="1"/>
            <p:nvPr/>
          </p:nvSpPr>
          <p:spPr>
            <a:xfrm>
              <a:off x="49476" y="3362650"/>
              <a:ext cx="4414589" cy="914560"/>
            </a:xfrm>
            <a:prstGeom prst="rect">
              <a:avLst/>
            </a:prstGeom>
            <a:no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chemeClr val="lt1"/>
                </a:buClr>
                <a:buSzPts val="1500"/>
                <a:buFont typeface="Trebuchet MS"/>
                <a:buNone/>
              </a:pPr>
              <a:r>
                <a:rPr lang="en-US" sz="1500" b="0" i="0" u="none" strike="noStrike" cap="none">
                  <a:solidFill>
                    <a:schemeClr val="lt1"/>
                  </a:solidFill>
                  <a:latin typeface="Trebuchet MS"/>
                  <a:ea typeface="Trebuchet MS"/>
                  <a:cs typeface="Trebuchet MS"/>
                  <a:sym typeface="Trebuchet MS"/>
                </a:rPr>
                <a:t>Not only aids in Survival, but also broader Human Fulfillment</a:t>
              </a:r>
              <a:endParaRPr sz="1400" b="0" i="0" u="none" strike="noStrike" cap="none">
                <a:solidFill>
                  <a:srgbClr val="000000"/>
                </a:solidFill>
                <a:latin typeface="Arial"/>
                <a:ea typeface="Arial"/>
                <a:cs typeface="Arial"/>
                <a:sym typeface="Arial"/>
              </a:endParaRPr>
            </a:p>
          </p:txBody>
        </p:sp>
        <p:sp>
          <p:nvSpPr>
            <p:cNvPr id="1073" name="Google Shape;1073;p40"/>
            <p:cNvSpPr/>
            <p:nvPr/>
          </p:nvSpPr>
          <p:spPr>
            <a:xfrm>
              <a:off x="0" y="4369887"/>
              <a:ext cx="4513541" cy="1013512"/>
            </a:xfrm>
            <a:prstGeom prst="roundRect">
              <a:avLst>
                <a:gd name="adj" fmla="val 16667"/>
              </a:avLst>
            </a:prstGeom>
            <a:solidFill>
              <a:srgbClr val="90C22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4" name="Google Shape;1074;p40"/>
            <p:cNvSpPr txBox="1"/>
            <p:nvPr/>
          </p:nvSpPr>
          <p:spPr>
            <a:xfrm>
              <a:off x="49476" y="4419363"/>
              <a:ext cx="4414589" cy="914560"/>
            </a:xfrm>
            <a:prstGeom prst="rect">
              <a:avLst/>
            </a:prstGeom>
            <a:noFill/>
            <a:ln>
              <a:noFill/>
            </a:ln>
          </p:spPr>
          <p:txBody>
            <a:bodyPr spcFirstLastPara="1" wrap="square" lIns="57150" tIns="57150" rIns="57150" bIns="57150" anchor="ctr" anchorCtr="0">
              <a:noAutofit/>
            </a:bodyPr>
            <a:lstStyle/>
            <a:p>
              <a:pPr marL="0" marR="0" lvl="0" indent="0" algn="l" rtl="0">
                <a:lnSpc>
                  <a:spcPct val="90000"/>
                </a:lnSpc>
                <a:spcBef>
                  <a:spcPts val="0"/>
                </a:spcBef>
                <a:spcAft>
                  <a:spcPts val="0"/>
                </a:spcAft>
                <a:buClr>
                  <a:schemeClr val="lt1"/>
                </a:buClr>
                <a:buSzPts val="1500"/>
                <a:buFont typeface="Trebuchet MS"/>
                <a:buNone/>
              </a:pPr>
              <a:r>
                <a:rPr lang="en-US" sz="1500" b="0" i="0" u="none" strike="noStrike" cap="none">
                  <a:solidFill>
                    <a:schemeClr val="lt1"/>
                  </a:solidFill>
                  <a:latin typeface="Trebuchet MS"/>
                  <a:ea typeface="Trebuchet MS"/>
                  <a:cs typeface="Trebuchet MS"/>
                  <a:sym typeface="Trebuchet MS"/>
                </a:rPr>
                <a:t>Natural Environments are one of the few places to Experience All 5 Senses</a:t>
              </a:r>
              <a:endParaRPr sz="1400" b="0" i="0" u="none" strike="noStrike" cap="none">
                <a:solidFill>
                  <a:srgbClr val="000000"/>
                </a:solidFill>
                <a:latin typeface="Arial"/>
                <a:ea typeface="Arial"/>
                <a:cs typeface="Arial"/>
                <a:sym typeface="Arial"/>
              </a:endParaRPr>
            </a:p>
          </p:txBody>
        </p:sp>
      </p:grpSp>
      <p:pic>
        <p:nvPicPr>
          <p:cNvPr id="1075" name="Google Shape;1075;p40"/>
          <p:cNvPicPr preferRelativeResize="0"/>
          <p:nvPr/>
        </p:nvPicPr>
        <p:blipFill rotWithShape="1">
          <a:blip r:embed="rId3">
            <a:alphaModFix/>
          </a:blip>
          <a:srcRect/>
          <a:stretch/>
        </p:blipFill>
        <p:spPr>
          <a:xfrm>
            <a:off x="677334" y="2321789"/>
            <a:ext cx="3802710" cy="282726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Google Shape;1080;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4000"/>
              <a:buFont typeface="Calibri"/>
              <a:buNone/>
            </a:pPr>
            <a:r>
              <a:rPr lang="en-US" sz="4000"/>
              <a:t>Attention Restoration Theory</a:t>
            </a:r>
            <a:endParaRPr/>
          </a:p>
        </p:txBody>
      </p:sp>
      <p:pic>
        <p:nvPicPr>
          <p:cNvPr id="1081" name="Google Shape;1081;p41"/>
          <p:cNvPicPr preferRelativeResize="0">
            <a:picLocks noGrp="1"/>
          </p:cNvPicPr>
          <p:nvPr>
            <p:ph type="body" idx="1"/>
          </p:nvPr>
        </p:nvPicPr>
        <p:blipFill rotWithShape="1">
          <a:blip r:embed="rId3">
            <a:alphaModFix/>
          </a:blip>
          <a:srcRect/>
          <a:stretch/>
        </p:blipFill>
        <p:spPr>
          <a:xfrm>
            <a:off x="306388" y="2481943"/>
            <a:ext cx="4447155" cy="2964770"/>
          </a:xfrm>
          <a:prstGeom prst="rect">
            <a:avLst/>
          </a:prstGeom>
          <a:noFill/>
          <a:ln>
            <a:noFill/>
          </a:ln>
        </p:spPr>
      </p:pic>
      <p:sp>
        <p:nvSpPr>
          <p:cNvPr id="1082" name="Google Shape;1082;p41"/>
          <p:cNvSpPr txBox="1"/>
          <p:nvPr/>
        </p:nvSpPr>
        <p:spPr>
          <a:xfrm>
            <a:off x="-5" y="6166442"/>
            <a:ext cx="67056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b="0" i="0">
                <a:solidFill>
                  <a:srgbClr val="333333"/>
                </a:solidFill>
                <a:latin typeface="Open Sans"/>
                <a:ea typeface="Open Sans"/>
                <a:cs typeface="Open Sans"/>
                <a:sym typeface="Open Sans"/>
              </a:rPr>
              <a:t>Ohly, H., White, M. P., Wheeler, B. W., Bethel, A., Ukoumunne, O. C., Nikolaou, V., &amp; Garside, R. (2016). Attention Restoration Theory: A systematic review of the attention restoration potential of exposure to natural environments. </a:t>
            </a:r>
            <a:r>
              <a:rPr lang="en-US" sz="800" b="0" i="1">
                <a:solidFill>
                  <a:srgbClr val="333333"/>
                </a:solidFill>
                <a:latin typeface="Open Sans"/>
                <a:ea typeface="Open Sans"/>
                <a:cs typeface="Open Sans"/>
                <a:sym typeface="Open Sans"/>
              </a:rPr>
              <a:t>Journal of Toxicology and Environmental Health, Part B</a:t>
            </a:r>
            <a:r>
              <a:rPr lang="en-US" sz="800" b="0" i="0">
                <a:solidFill>
                  <a:srgbClr val="333333"/>
                </a:solidFill>
                <a:latin typeface="Open Sans"/>
                <a:ea typeface="Open Sans"/>
                <a:cs typeface="Open Sans"/>
                <a:sym typeface="Open Sans"/>
              </a:rPr>
              <a:t>, </a:t>
            </a:r>
            <a:r>
              <a:rPr lang="en-US" sz="800" b="0" i="1">
                <a:solidFill>
                  <a:srgbClr val="333333"/>
                </a:solidFill>
                <a:latin typeface="Open Sans"/>
                <a:ea typeface="Open Sans"/>
                <a:cs typeface="Open Sans"/>
                <a:sym typeface="Open Sans"/>
              </a:rPr>
              <a:t>19</a:t>
            </a:r>
            <a:r>
              <a:rPr lang="en-US" sz="800" b="0" i="0">
                <a:solidFill>
                  <a:srgbClr val="333333"/>
                </a:solidFill>
                <a:latin typeface="Open Sans"/>
                <a:ea typeface="Open Sans"/>
                <a:cs typeface="Open Sans"/>
                <a:sym typeface="Open Sans"/>
              </a:rPr>
              <a:t>(7), 305–343. https://doi.org/10.1080/10937404.2016.1196155</a:t>
            </a:r>
            <a:endParaRPr sz="800">
              <a:solidFill>
                <a:schemeClr val="dk1"/>
              </a:solidFill>
              <a:latin typeface="Calibri"/>
              <a:ea typeface="Calibri"/>
              <a:cs typeface="Calibri"/>
              <a:sym typeface="Calibri"/>
            </a:endParaRPr>
          </a:p>
        </p:txBody>
      </p:sp>
      <p:sp>
        <p:nvSpPr>
          <p:cNvPr id="1083" name="Google Shape;1083;p41"/>
          <p:cNvSpPr txBox="1"/>
          <p:nvPr/>
        </p:nvSpPr>
        <p:spPr>
          <a:xfrm>
            <a:off x="6004322" y="226368"/>
            <a:ext cx="5486271" cy="5940088"/>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333333"/>
              </a:buClr>
              <a:buSzPts val="2000"/>
              <a:buFont typeface="Arial"/>
              <a:buChar char="•"/>
            </a:pPr>
            <a:r>
              <a:rPr lang="en-US" sz="2000" b="0" i="0">
                <a:solidFill>
                  <a:srgbClr val="333333"/>
                </a:solidFill>
                <a:latin typeface="Open Sans"/>
                <a:ea typeface="Open Sans"/>
                <a:cs typeface="Open Sans"/>
                <a:sym typeface="Open Sans"/>
              </a:rPr>
              <a:t>ART suggests the ability to concentrate may be restored by exposure to natural environments</a:t>
            </a:r>
            <a:endParaRPr/>
          </a:p>
          <a:p>
            <a:pPr marL="0" marR="0" lvl="0" indent="0" algn="l" rtl="0">
              <a:spcBef>
                <a:spcPts val="0"/>
              </a:spcBef>
              <a:spcAft>
                <a:spcPts val="0"/>
              </a:spcAft>
              <a:buNone/>
            </a:pPr>
            <a:endParaRPr sz="2000" b="0" i="0">
              <a:solidFill>
                <a:srgbClr val="333333"/>
              </a:solidFill>
              <a:latin typeface="Open Sans"/>
              <a:ea typeface="Open Sans"/>
              <a:cs typeface="Open Sans"/>
              <a:sym typeface="Open Sans"/>
            </a:endParaRPr>
          </a:p>
          <a:p>
            <a:pPr marL="285750" marR="0" lvl="0" indent="-285750" algn="l" rtl="0">
              <a:spcBef>
                <a:spcPts val="0"/>
              </a:spcBef>
              <a:spcAft>
                <a:spcPts val="0"/>
              </a:spcAft>
              <a:buClr>
                <a:srgbClr val="333333"/>
              </a:buClr>
              <a:buSzPts val="2000"/>
              <a:buFont typeface="Arial"/>
              <a:buChar char="•"/>
            </a:pPr>
            <a:r>
              <a:rPr lang="en-US" sz="2000" b="0" i="0">
                <a:solidFill>
                  <a:srgbClr val="333333"/>
                </a:solidFill>
                <a:latin typeface="Open Sans"/>
                <a:ea typeface="Open Sans"/>
                <a:cs typeface="Open Sans"/>
                <a:sym typeface="Open Sans"/>
              </a:rPr>
              <a:t>ART proposes that individuals benefit from the chance to:</a:t>
            </a:r>
            <a:endParaRPr/>
          </a:p>
          <a:p>
            <a:pPr marL="742950" marR="0" lvl="1" indent="-285750" algn="l" rtl="0">
              <a:spcBef>
                <a:spcPts val="0"/>
              </a:spcBef>
              <a:spcAft>
                <a:spcPts val="0"/>
              </a:spcAft>
              <a:buClr>
                <a:srgbClr val="333333"/>
              </a:buClr>
              <a:buSzPts val="2000"/>
              <a:buFont typeface="Arial"/>
              <a:buChar char="•"/>
            </a:pPr>
            <a:r>
              <a:rPr lang="en-US" sz="2000" b="0" i="0" u="none" strike="noStrike" cap="none">
                <a:solidFill>
                  <a:srgbClr val="333333"/>
                </a:solidFill>
                <a:latin typeface="Open Sans"/>
                <a:ea typeface="Open Sans"/>
                <a:cs typeface="Open Sans"/>
                <a:sym typeface="Open Sans"/>
              </a:rPr>
              <a:t>“Be Away” from everyday stresses</a:t>
            </a:r>
            <a:endParaRPr/>
          </a:p>
          <a:p>
            <a:pPr marL="742950" marR="0" lvl="1" indent="-285750" algn="l" rtl="0">
              <a:spcBef>
                <a:spcPts val="0"/>
              </a:spcBef>
              <a:spcAft>
                <a:spcPts val="0"/>
              </a:spcAft>
              <a:buClr>
                <a:srgbClr val="333333"/>
              </a:buClr>
              <a:buSzPts val="2000"/>
              <a:buFont typeface="Arial"/>
              <a:buChar char="•"/>
            </a:pPr>
            <a:r>
              <a:rPr lang="en-US" sz="2000" b="0" i="0" u="none" strike="noStrike" cap="none">
                <a:solidFill>
                  <a:srgbClr val="333333"/>
                </a:solidFill>
                <a:latin typeface="Open Sans"/>
                <a:ea typeface="Open Sans"/>
                <a:cs typeface="Open Sans"/>
                <a:sym typeface="Open Sans"/>
              </a:rPr>
              <a:t>Experience expansive spaces and contexts </a:t>
            </a:r>
            <a:endParaRPr/>
          </a:p>
          <a:p>
            <a:pPr marL="742950" marR="0" lvl="1" indent="-285750" algn="l" rtl="0">
              <a:spcBef>
                <a:spcPts val="0"/>
              </a:spcBef>
              <a:spcAft>
                <a:spcPts val="0"/>
              </a:spcAft>
              <a:buClr>
                <a:srgbClr val="333333"/>
              </a:buClr>
              <a:buSzPts val="2000"/>
              <a:buFont typeface="Arial"/>
              <a:buChar char="•"/>
            </a:pPr>
            <a:r>
              <a:rPr lang="en-US" sz="2000" b="0" i="0" u="none" strike="noStrike" cap="none">
                <a:solidFill>
                  <a:srgbClr val="333333"/>
                </a:solidFill>
                <a:latin typeface="Open Sans"/>
                <a:ea typeface="Open Sans"/>
                <a:cs typeface="Open Sans"/>
                <a:sym typeface="Open Sans"/>
              </a:rPr>
              <a:t>Engage in activities that are “compatible” with our intrinsic motivations</a:t>
            </a:r>
            <a:endParaRPr/>
          </a:p>
          <a:p>
            <a:pPr marL="742950" marR="0" lvl="1" indent="-285750" algn="l" rtl="0">
              <a:spcBef>
                <a:spcPts val="0"/>
              </a:spcBef>
              <a:spcAft>
                <a:spcPts val="0"/>
              </a:spcAft>
              <a:buClr>
                <a:srgbClr val="333333"/>
              </a:buClr>
              <a:buSzPts val="2000"/>
              <a:buFont typeface="Arial"/>
              <a:buChar char="•"/>
            </a:pPr>
            <a:r>
              <a:rPr lang="en-US" sz="2000" b="0" i="0" u="none" strike="noStrike" cap="none">
                <a:solidFill>
                  <a:srgbClr val="333333"/>
                </a:solidFill>
                <a:latin typeface="Open Sans"/>
                <a:ea typeface="Open Sans"/>
                <a:cs typeface="Open Sans"/>
                <a:sym typeface="Open Sans"/>
              </a:rPr>
              <a:t>Critically experience stimuli that are “softly fascinating”</a:t>
            </a:r>
            <a:endParaRPr/>
          </a:p>
          <a:p>
            <a:pPr marL="457200" marR="0" lvl="1" indent="0" algn="l" rtl="0">
              <a:spcBef>
                <a:spcPts val="0"/>
              </a:spcBef>
              <a:spcAft>
                <a:spcPts val="0"/>
              </a:spcAft>
              <a:buNone/>
            </a:pPr>
            <a:endParaRPr sz="2000" b="0" i="0" u="none" strike="noStrike" cap="none">
              <a:solidFill>
                <a:srgbClr val="333333"/>
              </a:solidFill>
              <a:latin typeface="Open Sans"/>
              <a:ea typeface="Open Sans"/>
              <a:cs typeface="Open Sans"/>
              <a:sym typeface="Open Sans"/>
            </a:endParaRPr>
          </a:p>
          <a:p>
            <a:pPr marL="285750" marR="0" lvl="0" indent="-285750" algn="l" rtl="0">
              <a:spcBef>
                <a:spcPts val="0"/>
              </a:spcBef>
              <a:spcAft>
                <a:spcPts val="0"/>
              </a:spcAft>
              <a:buClr>
                <a:srgbClr val="333333"/>
              </a:buClr>
              <a:buSzPts val="2000"/>
              <a:buFont typeface="Arial"/>
              <a:buChar char="•"/>
            </a:pPr>
            <a:r>
              <a:rPr lang="en-US" sz="2000" b="0" i="0">
                <a:solidFill>
                  <a:srgbClr val="333333"/>
                </a:solidFill>
                <a:highlight>
                  <a:srgbClr val="00FF00"/>
                </a:highlight>
                <a:latin typeface="Open Sans"/>
                <a:ea typeface="Open Sans"/>
                <a:cs typeface="Open Sans"/>
                <a:sym typeface="Open Sans"/>
              </a:rPr>
              <a:t>This combination of factors encourages “involuntary” or “indirect attention” and enables our “voluntary” or “directed” attention capacities to recover and restore</a:t>
            </a:r>
            <a:endParaRPr sz="2000">
              <a:solidFill>
                <a:schemeClr val="dk1"/>
              </a:solidFill>
              <a:highlight>
                <a:srgbClr val="00FF00"/>
              </a:highlight>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2d5e7fd7d1d_1_331"/>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nvGrpSpPr>
          <p:cNvPr id="194" name="Google Shape;194;g2d5e7fd7d1d_1_331"/>
          <p:cNvGrpSpPr/>
          <p:nvPr/>
        </p:nvGrpSpPr>
        <p:grpSpPr>
          <a:xfrm>
            <a:off x="0" y="-8467"/>
            <a:ext cx="12192133" cy="6866580"/>
            <a:chOff x="0" y="-8467"/>
            <a:chExt cx="12192133" cy="6866580"/>
          </a:xfrm>
        </p:grpSpPr>
        <p:cxnSp>
          <p:nvCxnSpPr>
            <p:cNvPr id="195" name="Google Shape;195;g2d5e7fd7d1d_1_331"/>
            <p:cNvCxnSpPr/>
            <p:nvPr/>
          </p:nvCxnSpPr>
          <p:spPr>
            <a:xfrm>
              <a:off x="9371012" y="0"/>
              <a:ext cx="1219200" cy="6858000"/>
            </a:xfrm>
            <a:prstGeom prst="straightConnector1">
              <a:avLst/>
            </a:prstGeom>
            <a:noFill/>
            <a:ln w="9525" cap="flat" cmpd="sng">
              <a:solidFill>
                <a:srgbClr val="FFFFFF"/>
              </a:solidFill>
              <a:prstDash val="solid"/>
              <a:round/>
              <a:headEnd type="none" w="sm" len="sm"/>
              <a:tailEnd type="none" w="sm" len="sm"/>
            </a:ln>
          </p:spPr>
        </p:cxnSp>
        <p:cxnSp>
          <p:nvCxnSpPr>
            <p:cNvPr id="196" name="Google Shape;196;g2d5e7fd7d1d_1_331"/>
            <p:cNvCxnSpPr/>
            <p:nvPr/>
          </p:nvCxnSpPr>
          <p:spPr>
            <a:xfrm flipH="1">
              <a:off x="7425125" y="3681413"/>
              <a:ext cx="4763700" cy="3176700"/>
            </a:xfrm>
            <a:prstGeom prst="straightConnector1">
              <a:avLst/>
            </a:prstGeom>
            <a:noFill/>
            <a:ln w="9525" cap="flat" cmpd="sng">
              <a:solidFill>
                <a:srgbClr val="FFFFFF"/>
              </a:solidFill>
              <a:prstDash val="solid"/>
              <a:round/>
              <a:headEnd type="none" w="sm" len="sm"/>
              <a:tailEnd type="none" w="sm" len="sm"/>
            </a:ln>
          </p:spPr>
        </p:cxnSp>
        <p:sp>
          <p:nvSpPr>
            <p:cNvPr id="197" name="Google Shape;197;g2d5e7fd7d1d_1_331"/>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8" name="Google Shape;198;g2d5e7fd7d1d_1_331"/>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g2d5e7fd7d1d_1_331"/>
            <p:cNvSpPr/>
            <p:nvPr/>
          </p:nvSpPr>
          <p:spPr>
            <a:xfrm>
              <a:off x="8932333" y="3048000"/>
              <a:ext cx="3259800" cy="3810000"/>
            </a:xfrm>
            <a:prstGeom prst="triangle">
              <a:avLst>
                <a:gd name="adj" fmla="val 100000"/>
              </a:avLst>
            </a:prstGeom>
            <a:solidFill>
              <a:schemeClr val="accent2">
                <a:alpha val="7059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g2d5e7fd7d1d_1_331"/>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863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1" name="Google Shape;201;g2d5e7fd7d1d_1_331"/>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863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2" name="Google Shape;202;g2d5e7fd7d1d_1_331"/>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35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3" name="Google Shape;203;g2d5e7fd7d1d_1_331"/>
            <p:cNvSpPr/>
            <p:nvPr/>
          </p:nvSpPr>
          <p:spPr>
            <a:xfrm>
              <a:off x="10371666" y="3589867"/>
              <a:ext cx="1817100" cy="326820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g2d5e7fd7d1d_1_331"/>
            <p:cNvSpPr/>
            <p:nvPr/>
          </p:nvSpPr>
          <p:spPr>
            <a:xfrm>
              <a:off x="0" y="4013200"/>
              <a:ext cx="448800" cy="2844900"/>
            </a:xfrm>
            <a:prstGeom prst="triangle">
              <a:avLst>
                <a:gd name="adj" fmla="val 0"/>
              </a:avLst>
            </a:prstGeom>
            <a:solidFill>
              <a:schemeClr val="accent1">
                <a:alpha val="8353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05" name="Google Shape;205;g2d5e7fd7d1d_1_331"/>
          <p:cNvSpPr/>
          <p:nvPr/>
        </p:nvSpPr>
        <p:spPr>
          <a:xfrm>
            <a:off x="477012" y="480060"/>
            <a:ext cx="11238000" cy="5898000"/>
          </a:xfrm>
          <a:prstGeom prst="rect">
            <a:avLst/>
          </a:prstGeom>
          <a:solidFill>
            <a:srgbClr val="FFFFFF"/>
          </a:solidFill>
          <a:ln w="222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06" name="Google Shape;206;g2d5e7fd7d1d_1_331"/>
          <p:cNvSpPr txBox="1">
            <a:spLocks noGrp="1"/>
          </p:cNvSpPr>
          <p:nvPr>
            <p:ph type="title"/>
          </p:nvPr>
        </p:nvSpPr>
        <p:spPr>
          <a:xfrm>
            <a:off x="740943" y="465425"/>
            <a:ext cx="10232700" cy="550500"/>
          </a:xfrm>
          <a:prstGeom prst="rect">
            <a:avLst/>
          </a:prstGeom>
          <a:noFill/>
          <a:ln>
            <a:noFill/>
          </a:ln>
        </p:spPr>
        <p:txBody>
          <a:bodyPr spcFirstLastPara="1" wrap="square" lIns="121900" tIns="60925" rIns="121900" bIns="60925" anchor="ctr" anchorCtr="0">
            <a:normAutofit fontScale="90000"/>
          </a:bodyPr>
          <a:lstStyle/>
          <a:p>
            <a:pPr marL="0" lvl="0" indent="0" algn="l" rtl="0">
              <a:lnSpc>
                <a:spcPct val="90000"/>
              </a:lnSpc>
              <a:spcBef>
                <a:spcPts val="0"/>
              </a:spcBef>
              <a:spcAft>
                <a:spcPts val="0"/>
              </a:spcAft>
              <a:buClr>
                <a:srgbClr val="003399"/>
              </a:buClr>
              <a:buSzPct val="81818"/>
              <a:buFont typeface="Calibri"/>
              <a:buNone/>
            </a:pPr>
            <a:r>
              <a:rPr lang="en-US"/>
              <a:t>LIFESTYLE PSYCHIATRY IS BRAIN HEALTH</a:t>
            </a:r>
            <a:endParaRPr/>
          </a:p>
        </p:txBody>
      </p:sp>
      <p:sp>
        <p:nvSpPr>
          <p:cNvPr id="207" name="Google Shape;207;g2d5e7fd7d1d_1_331"/>
          <p:cNvSpPr txBox="1"/>
          <p:nvPr/>
        </p:nvSpPr>
        <p:spPr>
          <a:xfrm>
            <a:off x="6696895" y="5915667"/>
            <a:ext cx="4586100" cy="4770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900"/>
              <a:buFont typeface="Arial"/>
              <a:buNone/>
            </a:pPr>
            <a:r>
              <a:rPr lang="en-US" sz="1200" b="1" i="0" u="none" strike="noStrike" cap="none">
                <a:solidFill>
                  <a:schemeClr val="dk1"/>
                </a:solidFill>
                <a:latin typeface="Avenir"/>
                <a:ea typeface="Avenir"/>
                <a:cs typeface="Avenir"/>
                <a:sym typeface="Avenir"/>
              </a:rPr>
              <a:t>Merlo et al., 2024; </a:t>
            </a:r>
            <a:r>
              <a:rPr lang="en-US" sz="1200" b="1" i="0" u="none" strike="noStrike" cap="none">
                <a:solidFill>
                  <a:schemeClr val="dk1"/>
                </a:solidFill>
                <a:highlight>
                  <a:schemeClr val="lt1"/>
                </a:highlight>
                <a:latin typeface="Avenir"/>
                <a:ea typeface="Avenir"/>
                <a:cs typeface="Avenir"/>
                <a:sym typeface="Avenir"/>
              </a:rPr>
              <a:t>Merlo &amp; Vela, 2021; Burke &amp; Dunne, 2022</a:t>
            </a:r>
            <a:endParaRPr sz="1200" b="1"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chemeClr val="dk1"/>
              </a:buClr>
              <a:buSzPts val="1900"/>
              <a:buFont typeface="Arial"/>
              <a:buNone/>
            </a:pPr>
            <a:r>
              <a:rPr lang="en-US" sz="1100" b="0" i="0" u="none" strike="noStrike" cap="none">
                <a:solidFill>
                  <a:srgbClr val="181818"/>
                </a:solidFill>
                <a:latin typeface="Avenir"/>
                <a:ea typeface="Avenir"/>
                <a:cs typeface="Avenir"/>
                <a:sym typeface="Avenir"/>
              </a:rPr>
              <a:t> </a:t>
            </a:r>
            <a:endParaRPr sz="800" b="0" i="0" u="none" strike="noStrike" cap="none">
              <a:solidFill>
                <a:schemeClr val="dk1"/>
              </a:solidFill>
              <a:latin typeface="Arial"/>
              <a:ea typeface="Arial"/>
              <a:cs typeface="Arial"/>
              <a:sym typeface="Arial"/>
            </a:endParaRPr>
          </a:p>
        </p:txBody>
      </p:sp>
      <p:pic>
        <p:nvPicPr>
          <p:cNvPr id="208" name="Google Shape;208;g2d5e7fd7d1d_1_331"/>
          <p:cNvPicPr preferRelativeResize="0"/>
          <p:nvPr/>
        </p:nvPicPr>
        <p:blipFill rotWithShape="1">
          <a:blip r:embed="rId3">
            <a:alphaModFix/>
          </a:blip>
          <a:srcRect/>
          <a:stretch/>
        </p:blipFill>
        <p:spPr>
          <a:xfrm>
            <a:off x="477000" y="1292458"/>
            <a:ext cx="10602157" cy="4625113"/>
          </a:xfrm>
          <a:prstGeom prst="rect">
            <a:avLst/>
          </a:prstGeom>
          <a:noFill/>
          <a:ln>
            <a:noFill/>
          </a:ln>
        </p:spPr>
      </p:pic>
      <p:pic>
        <p:nvPicPr>
          <p:cNvPr id="209" name="Google Shape;209;g2d5e7fd7d1d_1_331"/>
          <p:cNvPicPr preferRelativeResize="0"/>
          <p:nvPr/>
        </p:nvPicPr>
        <p:blipFill rotWithShape="1">
          <a:blip r:embed="rId4">
            <a:alphaModFix/>
          </a:blip>
          <a:srcRect/>
          <a:stretch/>
        </p:blipFill>
        <p:spPr>
          <a:xfrm>
            <a:off x="566339" y="1147388"/>
            <a:ext cx="4378755" cy="5001981"/>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sp>
        <p:nvSpPr>
          <p:cNvPr id="1088" name="Google Shape;1088;p34"/>
          <p:cNvSpPr/>
          <p:nvPr/>
        </p:nvSpPr>
        <p:spPr>
          <a:xfrm>
            <a:off x="0" y="0"/>
            <a:ext cx="12188952"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nvGrpSpPr>
          <p:cNvPr id="1089" name="Google Shape;1089;p34"/>
          <p:cNvGrpSpPr/>
          <p:nvPr/>
        </p:nvGrpSpPr>
        <p:grpSpPr>
          <a:xfrm>
            <a:off x="0" y="-8467"/>
            <a:ext cx="12192000" cy="6866467"/>
            <a:chOff x="0" y="-8467"/>
            <a:chExt cx="12192000" cy="6866467"/>
          </a:xfrm>
        </p:grpSpPr>
        <p:cxnSp>
          <p:nvCxnSpPr>
            <p:cNvPr id="1090" name="Google Shape;1090;p34"/>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1091" name="Google Shape;1091;p34"/>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8627"/>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2" name="Google Shape;1092;p34"/>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3" name="Google Shape;1093;p34"/>
            <p:cNvSpPr/>
            <p:nvPr/>
          </p:nvSpPr>
          <p:spPr>
            <a:xfrm>
              <a:off x="8932333" y="3048000"/>
              <a:ext cx="3259667" cy="3810000"/>
            </a:xfrm>
            <a:prstGeom prst="triangle">
              <a:avLst>
                <a:gd name="adj" fmla="val 100000"/>
              </a:avLst>
            </a:prstGeom>
            <a:solidFill>
              <a:schemeClr val="accent2">
                <a:alpha val="7058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4" name="Google Shape;1094;p34"/>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8627"/>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5" name="Google Shape;1095;p34"/>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8627"/>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6" name="Google Shape;1096;p34"/>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3529"/>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7" name="Google Shape;1097;p34"/>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8" name="Google Shape;1098;p34"/>
            <p:cNvSpPr/>
            <p:nvPr/>
          </p:nvSpPr>
          <p:spPr>
            <a:xfrm>
              <a:off x="0" y="4013200"/>
              <a:ext cx="448733" cy="2844800"/>
            </a:xfrm>
            <a:prstGeom prst="triangle">
              <a:avLst>
                <a:gd name="adj" fmla="val 0"/>
              </a:avLst>
            </a:prstGeom>
            <a:solidFill>
              <a:schemeClr val="accent1">
                <a:alpha val="8352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99" name="Google Shape;1099;p34"/>
          <p:cNvSpPr/>
          <p:nvPr/>
        </p:nvSpPr>
        <p:spPr>
          <a:xfrm>
            <a:off x="477012" y="480060"/>
            <a:ext cx="11237976" cy="5897880"/>
          </a:xfrm>
          <a:prstGeom prst="rect">
            <a:avLst/>
          </a:prstGeom>
          <a:solidFill>
            <a:srgbClr val="FFFFFF"/>
          </a:solidFill>
          <a:ln>
            <a:noFill/>
          </a:ln>
          <a:effectLst>
            <a:outerShdw blurRad="63500" dist="17780" dir="5400000" algn="t" rotWithShape="0">
              <a:srgbClr val="000000">
                <a:alpha val="41568"/>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pic>
        <p:nvPicPr>
          <p:cNvPr id="1100" name="Google Shape;1100;p34"/>
          <p:cNvPicPr preferRelativeResize="0"/>
          <p:nvPr/>
        </p:nvPicPr>
        <p:blipFill rotWithShape="1">
          <a:blip r:embed="rId3">
            <a:alphaModFix/>
          </a:blip>
          <a:srcRect/>
          <a:stretch/>
        </p:blipFill>
        <p:spPr>
          <a:xfrm>
            <a:off x="1126309" y="1824159"/>
            <a:ext cx="9941259" cy="320605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04"/>
        <p:cNvGrpSpPr/>
        <p:nvPr/>
      </p:nvGrpSpPr>
      <p:grpSpPr>
        <a:xfrm>
          <a:off x="0" y="0"/>
          <a:ext cx="0" cy="0"/>
          <a:chOff x="0" y="0"/>
          <a:chExt cx="0" cy="0"/>
        </a:xfrm>
      </p:grpSpPr>
      <p:sp>
        <p:nvSpPr>
          <p:cNvPr id="1105" name="Google Shape;1105;p35"/>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nvGrpSpPr>
          <p:cNvPr id="1106" name="Google Shape;1106;p35"/>
          <p:cNvGrpSpPr/>
          <p:nvPr/>
        </p:nvGrpSpPr>
        <p:grpSpPr>
          <a:xfrm>
            <a:off x="0" y="-8467"/>
            <a:ext cx="12192000" cy="6866467"/>
            <a:chOff x="0" y="-8467"/>
            <a:chExt cx="12192000" cy="6866467"/>
          </a:xfrm>
        </p:grpSpPr>
        <p:cxnSp>
          <p:nvCxnSpPr>
            <p:cNvPr id="1107" name="Google Shape;1107;p35"/>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1108" name="Google Shape;1108;p35"/>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8627"/>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9" name="Google Shape;1109;p35"/>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0" name="Google Shape;1110;p35"/>
            <p:cNvSpPr/>
            <p:nvPr/>
          </p:nvSpPr>
          <p:spPr>
            <a:xfrm>
              <a:off x="8932333" y="3048000"/>
              <a:ext cx="3259667" cy="3810000"/>
            </a:xfrm>
            <a:prstGeom prst="triangle">
              <a:avLst>
                <a:gd name="adj" fmla="val 100000"/>
              </a:avLst>
            </a:prstGeom>
            <a:solidFill>
              <a:schemeClr val="accent2">
                <a:alpha val="7058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1" name="Google Shape;1111;p35"/>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8627"/>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2" name="Google Shape;1112;p35"/>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8627"/>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3" name="Google Shape;1113;p35"/>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3529"/>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4" name="Google Shape;1114;p35"/>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5" name="Google Shape;1115;p35"/>
            <p:cNvSpPr/>
            <p:nvPr/>
          </p:nvSpPr>
          <p:spPr>
            <a:xfrm>
              <a:off x="0" y="4013200"/>
              <a:ext cx="448733" cy="2844800"/>
            </a:xfrm>
            <a:prstGeom prst="triangle">
              <a:avLst>
                <a:gd name="adj" fmla="val 0"/>
              </a:avLst>
            </a:prstGeom>
            <a:solidFill>
              <a:schemeClr val="accent1">
                <a:alpha val="8352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116" name="Google Shape;1116;p35"/>
          <p:cNvSpPr/>
          <p:nvPr/>
        </p:nvSpPr>
        <p:spPr>
          <a:xfrm>
            <a:off x="477012" y="480060"/>
            <a:ext cx="11237976" cy="5897880"/>
          </a:xfrm>
          <a:prstGeom prst="rect">
            <a:avLst/>
          </a:prstGeom>
          <a:solidFill>
            <a:srgbClr val="FFFFFF"/>
          </a:solidFill>
          <a:ln w="222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pic>
        <p:nvPicPr>
          <p:cNvPr id="1117" name="Google Shape;1117;p35"/>
          <p:cNvPicPr preferRelativeResize="0"/>
          <p:nvPr/>
        </p:nvPicPr>
        <p:blipFill rotWithShape="1">
          <a:blip r:embed="rId3">
            <a:alphaModFix/>
          </a:blip>
          <a:srcRect t="16083" r="1" b="9802"/>
          <a:stretch/>
        </p:blipFill>
        <p:spPr>
          <a:xfrm>
            <a:off x="568452" y="571500"/>
            <a:ext cx="11055096" cy="57150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1122" name="Google Shape;1122;p37"/>
          <p:cNvSpPr txBox="1">
            <a:spLocks noGrp="1"/>
          </p:cNvSpPr>
          <p:nvPr>
            <p:ph type="title"/>
          </p:nvPr>
        </p:nvSpPr>
        <p:spPr>
          <a:xfrm>
            <a:off x="677334" y="1498604"/>
            <a:ext cx="3854528" cy="1278466"/>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accent1"/>
              </a:buClr>
              <a:buSzPts val="2000"/>
              <a:buFont typeface="Trebuchet MS"/>
              <a:buNone/>
            </a:pPr>
            <a:endParaRPr/>
          </a:p>
        </p:txBody>
      </p:sp>
      <p:grpSp>
        <p:nvGrpSpPr>
          <p:cNvPr id="1123" name="Google Shape;1123;p37"/>
          <p:cNvGrpSpPr/>
          <p:nvPr/>
        </p:nvGrpSpPr>
        <p:grpSpPr>
          <a:xfrm>
            <a:off x="6359319" y="1063957"/>
            <a:ext cx="4512439" cy="4297561"/>
            <a:chOff x="550" y="614437"/>
            <a:chExt cx="4512439" cy="4297561"/>
          </a:xfrm>
        </p:grpSpPr>
        <p:sp>
          <p:nvSpPr>
            <p:cNvPr id="1124" name="Google Shape;1124;p37"/>
            <p:cNvSpPr/>
            <p:nvPr/>
          </p:nvSpPr>
          <p:spPr>
            <a:xfrm>
              <a:off x="550" y="614437"/>
              <a:ext cx="2148780" cy="1289268"/>
            </a:xfrm>
            <a:prstGeom prst="rect">
              <a:avLst/>
            </a:prstGeom>
            <a:solidFill>
              <a:srgbClr val="90C22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5" name="Google Shape;1125;p37"/>
            <p:cNvSpPr txBox="1"/>
            <p:nvPr/>
          </p:nvSpPr>
          <p:spPr>
            <a:xfrm>
              <a:off x="550" y="614437"/>
              <a:ext cx="2148780" cy="1289268"/>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Trebuchet MS"/>
                <a:buNone/>
              </a:pPr>
              <a:r>
                <a:rPr lang="en-US" sz="1500" b="0" i="0" u="none" strike="noStrike" cap="none">
                  <a:solidFill>
                    <a:schemeClr val="lt1"/>
                  </a:solidFill>
                  <a:latin typeface="Trebuchet MS"/>
                  <a:ea typeface="Trebuchet MS"/>
                  <a:cs typeface="Trebuchet MS"/>
                  <a:sym typeface="Trebuchet MS"/>
                </a:rPr>
                <a:t>Dr. Li wanted to further test exposure to Phytoncides</a:t>
              </a:r>
              <a:endParaRPr sz="1400" b="0" i="0" u="none" strike="noStrike" cap="none">
                <a:solidFill>
                  <a:srgbClr val="000000"/>
                </a:solidFill>
                <a:latin typeface="Arial"/>
                <a:ea typeface="Arial"/>
                <a:cs typeface="Arial"/>
                <a:sym typeface="Arial"/>
              </a:endParaRPr>
            </a:p>
          </p:txBody>
        </p:sp>
        <p:sp>
          <p:nvSpPr>
            <p:cNvPr id="1126" name="Google Shape;1126;p37"/>
            <p:cNvSpPr/>
            <p:nvPr/>
          </p:nvSpPr>
          <p:spPr>
            <a:xfrm>
              <a:off x="2364209" y="614437"/>
              <a:ext cx="2148780" cy="1289268"/>
            </a:xfrm>
            <a:prstGeom prst="rect">
              <a:avLst/>
            </a:prstGeom>
            <a:solidFill>
              <a:srgbClr val="90C22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7" name="Google Shape;1127;p37"/>
            <p:cNvSpPr txBox="1"/>
            <p:nvPr/>
          </p:nvSpPr>
          <p:spPr>
            <a:xfrm>
              <a:off x="2364209" y="614437"/>
              <a:ext cx="2148780" cy="1289268"/>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Trebuchet MS"/>
                <a:buNone/>
              </a:pPr>
              <a:r>
                <a:rPr lang="en-US" sz="1500" b="0" i="0" u="none" strike="noStrike" cap="none">
                  <a:solidFill>
                    <a:schemeClr val="lt1"/>
                  </a:solidFill>
                  <a:latin typeface="Trebuchet MS"/>
                  <a:ea typeface="Trebuchet MS"/>
                  <a:cs typeface="Trebuchet MS"/>
                  <a:sym typeface="Trebuchet MS"/>
                </a:rPr>
                <a:t>12 Subjects “locked” in Hotel Rooms for 3 Nights</a:t>
              </a:r>
              <a:endParaRPr sz="1400" b="0" i="0" u="none" strike="noStrike" cap="none">
                <a:solidFill>
                  <a:srgbClr val="000000"/>
                </a:solidFill>
                <a:latin typeface="Arial"/>
                <a:ea typeface="Arial"/>
                <a:cs typeface="Arial"/>
                <a:sym typeface="Arial"/>
              </a:endParaRPr>
            </a:p>
          </p:txBody>
        </p:sp>
        <p:sp>
          <p:nvSpPr>
            <p:cNvPr id="1128" name="Google Shape;1128;p37"/>
            <p:cNvSpPr/>
            <p:nvPr/>
          </p:nvSpPr>
          <p:spPr>
            <a:xfrm>
              <a:off x="550" y="2118584"/>
              <a:ext cx="2148780" cy="1289268"/>
            </a:xfrm>
            <a:prstGeom prst="rect">
              <a:avLst/>
            </a:prstGeom>
            <a:solidFill>
              <a:srgbClr val="90C22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9" name="Google Shape;1129;p37"/>
            <p:cNvSpPr txBox="1"/>
            <p:nvPr/>
          </p:nvSpPr>
          <p:spPr>
            <a:xfrm>
              <a:off x="550" y="2118584"/>
              <a:ext cx="2148780" cy="1289268"/>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Trebuchet MS"/>
                <a:buNone/>
              </a:pPr>
              <a:r>
                <a:rPr lang="en-US" sz="1500" b="0" i="0" u="none" strike="noStrike" cap="none">
                  <a:solidFill>
                    <a:schemeClr val="lt1"/>
                  </a:solidFill>
                  <a:latin typeface="Trebuchet MS"/>
                  <a:ea typeface="Trebuchet MS"/>
                  <a:cs typeface="Trebuchet MS"/>
                  <a:sym typeface="Trebuchet MS"/>
                </a:rPr>
                <a:t>Some Rooms were “rigged” with a Humidifier to Vaporize Stem Oil from Hinocki Cypress Tress</a:t>
              </a:r>
              <a:endParaRPr sz="1400" b="0" i="0" u="none" strike="noStrike" cap="none">
                <a:solidFill>
                  <a:srgbClr val="000000"/>
                </a:solidFill>
                <a:latin typeface="Arial"/>
                <a:ea typeface="Arial"/>
                <a:cs typeface="Arial"/>
                <a:sym typeface="Arial"/>
              </a:endParaRPr>
            </a:p>
          </p:txBody>
        </p:sp>
        <p:sp>
          <p:nvSpPr>
            <p:cNvPr id="1130" name="Google Shape;1130;p37"/>
            <p:cNvSpPr/>
            <p:nvPr/>
          </p:nvSpPr>
          <p:spPr>
            <a:xfrm>
              <a:off x="2364209" y="2118584"/>
              <a:ext cx="2148780" cy="1289268"/>
            </a:xfrm>
            <a:prstGeom prst="rect">
              <a:avLst/>
            </a:prstGeom>
            <a:solidFill>
              <a:srgbClr val="90C22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1" name="Google Shape;1131;p37"/>
            <p:cNvSpPr txBox="1"/>
            <p:nvPr/>
          </p:nvSpPr>
          <p:spPr>
            <a:xfrm>
              <a:off x="2364209" y="2118584"/>
              <a:ext cx="2148780" cy="1289268"/>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Trebuchet MS"/>
                <a:buNone/>
              </a:pPr>
              <a:r>
                <a:rPr lang="en-US" sz="1500" b="0" i="0" u="none" strike="noStrike" cap="none">
                  <a:solidFill>
                    <a:schemeClr val="lt1"/>
                  </a:solidFill>
                  <a:latin typeface="Trebuchet MS"/>
                  <a:ea typeface="Trebuchet MS"/>
                  <a:cs typeface="Trebuchet MS"/>
                  <a:sym typeface="Trebuchet MS"/>
                </a:rPr>
                <a:t>Other Rooms Emitted “Eau-De-Nothing”</a:t>
              </a:r>
              <a:endParaRPr sz="1400" b="0" i="0" u="none" strike="noStrike" cap="none">
                <a:solidFill>
                  <a:srgbClr val="000000"/>
                </a:solidFill>
                <a:latin typeface="Arial"/>
                <a:ea typeface="Arial"/>
                <a:cs typeface="Arial"/>
                <a:sym typeface="Arial"/>
              </a:endParaRPr>
            </a:p>
          </p:txBody>
        </p:sp>
        <p:sp>
          <p:nvSpPr>
            <p:cNvPr id="1132" name="Google Shape;1132;p37"/>
            <p:cNvSpPr/>
            <p:nvPr/>
          </p:nvSpPr>
          <p:spPr>
            <a:xfrm>
              <a:off x="550" y="3622730"/>
              <a:ext cx="2148780" cy="1289268"/>
            </a:xfrm>
            <a:prstGeom prst="rect">
              <a:avLst/>
            </a:prstGeom>
            <a:solidFill>
              <a:srgbClr val="90C22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3" name="Google Shape;1133;p37"/>
            <p:cNvSpPr txBox="1"/>
            <p:nvPr/>
          </p:nvSpPr>
          <p:spPr>
            <a:xfrm>
              <a:off x="550" y="3622730"/>
              <a:ext cx="2148780" cy="1289268"/>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Trebuchet MS"/>
                <a:buNone/>
              </a:pPr>
              <a:r>
                <a:rPr lang="en-US" sz="1500" b="0" i="0" u="none" strike="noStrike" cap="none">
                  <a:solidFill>
                    <a:schemeClr val="lt1"/>
                  </a:solidFill>
                  <a:latin typeface="Trebuchet MS"/>
                  <a:ea typeface="Trebuchet MS"/>
                  <a:cs typeface="Trebuchet MS"/>
                  <a:sym typeface="Trebuchet MS"/>
                </a:rPr>
                <a:t>Cyprus Sleepers experienced a 20 Percent INCREASE in NK Cells during their stay. Also felt less fatigued</a:t>
              </a:r>
              <a:endParaRPr sz="1400" b="0" i="0" u="none" strike="noStrike" cap="none">
                <a:solidFill>
                  <a:srgbClr val="000000"/>
                </a:solidFill>
                <a:latin typeface="Arial"/>
                <a:ea typeface="Arial"/>
                <a:cs typeface="Arial"/>
                <a:sym typeface="Arial"/>
              </a:endParaRPr>
            </a:p>
          </p:txBody>
        </p:sp>
        <p:sp>
          <p:nvSpPr>
            <p:cNvPr id="1134" name="Google Shape;1134;p37"/>
            <p:cNvSpPr/>
            <p:nvPr/>
          </p:nvSpPr>
          <p:spPr>
            <a:xfrm>
              <a:off x="2364209" y="3622730"/>
              <a:ext cx="2148780" cy="1289268"/>
            </a:xfrm>
            <a:prstGeom prst="rect">
              <a:avLst/>
            </a:prstGeom>
            <a:solidFill>
              <a:srgbClr val="90C22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5" name="Google Shape;1135;p37"/>
            <p:cNvSpPr txBox="1"/>
            <p:nvPr/>
          </p:nvSpPr>
          <p:spPr>
            <a:xfrm>
              <a:off x="2364209" y="3622730"/>
              <a:ext cx="2148780" cy="1289268"/>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Trebuchet MS"/>
                <a:buNone/>
              </a:pPr>
              <a:r>
                <a:rPr lang="en-US" sz="1500" b="0" i="0" u="none" strike="noStrike" cap="none">
                  <a:solidFill>
                    <a:schemeClr val="lt1"/>
                  </a:solidFill>
                  <a:latin typeface="Trebuchet MS"/>
                  <a:ea typeface="Trebuchet MS"/>
                  <a:cs typeface="Trebuchet MS"/>
                  <a:sym typeface="Trebuchet MS"/>
                </a:rPr>
                <a:t>Control Group saw NO changes</a:t>
              </a:r>
              <a:endParaRPr sz="1400" b="0" i="0" u="none" strike="noStrike" cap="none">
                <a:solidFill>
                  <a:srgbClr val="000000"/>
                </a:solidFill>
                <a:latin typeface="Arial"/>
                <a:ea typeface="Arial"/>
                <a:cs typeface="Arial"/>
                <a:sym typeface="Arial"/>
              </a:endParaRPr>
            </a:p>
          </p:txBody>
        </p:sp>
      </p:grpSp>
      <p:pic>
        <p:nvPicPr>
          <p:cNvPr id="1136" name="Google Shape;1136;p37" descr="A bedroom with a bed and lamps&#10;&#10;Description automatically generated with low confidence"/>
          <p:cNvPicPr preferRelativeResize="0"/>
          <p:nvPr/>
        </p:nvPicPr>
        <p:blipFill rotWithShape="1">
          <a:blip r:embed="rId3">
            <a:alphaModFix/>
          </a:blip>
          <a:srcRect/>
          <a:stretch/>
        </p:blipFill>
        <p:spPr>
          <a:xfrm>
            <a:off x="299279" y="1214334"/>
            <a:ext cx="5146311" cy="3538222"/>
          </a:xfrm>
          <a:prstGeom prst="rect">
            <a:avLst/>
          </a:prstGeom>
          <a:noFill/>
          <a:ln>
            <a:noFill/>
          </a:ln>
        </p:spPr>
      </p:pic>
      <p:sp>
        <p:nvSpPr>
          <p:cNvPr id="1137" name="Google Shape;1137;p37"/>
          <p:cNvSpPr txBox="1"/>
          <p:nvPr/>
        </p:nvSpPr>
        <p:spPr>
          <a:xfrm>
            <a:off x="514048" y="5641800"/>
            <a:ext cx="7867952"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rgbClr val="212121"/>
                </a:solidFill>
                <a:latin typeface="Arial"/>
                <a:ea typeface="Arial"/>
                <a:cs typeface="Arial"/>
                <a:sym typeface="Arial"/>
              </a:rPr>
              <a:t>Li Q, Kobayashi M, Wakayama Y, Inagaki H, Katsumata M, Hirata Y, Hirata K, Shimizu T, Kawada T, Park BJ, Ohira T, Kagawa T, Miyazaki Y. Effect of phytoncide from trees on human natural killer cell function. Int J Immunopathol Pharmacol. 2009 Oct-Dec;22(4):951-9. doi: 10.1177/039463200902200410. PMID: 20074458.</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1143" name="Google Shape;1143;g2d5e7fd7d1d_2_459"/>
          <p:cNvSpPr txBox="1">
            <a:spLocks noGrp="1"/>
          </p:cNvSpPr>
          <p:nvPr>
            <p:ph type="title"/>
          </p:nvPr>
        </p:nvSpPr>
        <p:spPr>
          <a:xfrm>
            <a:off x="105925" y="10940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b="1"/>
              <a:t>Deprescribing with Nature</a:t>
            </a:r>
            <a:endParaRPr b="1"/>
          </a:p>
        </p:txBody>
      </p:sp>
      <p:sp>
        <p:nvSpPr>
          <p:cNvPr id="1144" name="Google Shape;1144;g2d5e7fd7d1d_2_459"/>
          <p:cNvSpPr txBox="1"/>
          <p:nvPr/>
        </p:nvSpPr>
        <p:spPr>
          <a:xfrm>
            <a:off x="3494875" y="6311625"/>
            <a:ext cx="8477400" cy="384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333333"/>
                </a:solidFill>
                <a:highlight>
                  <a:srgbClr val="FFFFFF"/>
                </a:highlight>
                <a:latin typeface="Helvetica Neue"/>
                <a:ea typeface="Helvetica Neue"/>
                <a:cs typeface="Helvetica Neue"/>
                <a:sym typeface="Helvetica Neue"/>
              </a:rPr>
              <a:t>T</a:t>
            </a:r>
            <a:endParaRPr sz="2500" b="0" i="0" u="none" strike="noStrike" cap="none">
              <a:solidFill>
                <a:schemeClr val="dk1"/>
              </a:solidFill>
              <a:latin typeface="Calibri"/>
              <a:ea typeface="Calibri"/>
              <a:cs typeface="Calibri"/>
              <a:sym typeface="Calibri"/>
            </a:endParaRPr>
          </a:p>
        </p:txBody>
      </p:sp>
      <p:pic>
        <p:nvPicPr>
          <p:cNvPr id="1145" name="Google Shape;1145;g2d5e7fd7d1d_2_459"/>
          <p:cNvPicPr preferRelativeResize="0"/>
          <p:nvPr/>
        </p:nvPicPr>
        <p:blipFill rotWithShape="1">
          <a:blip r:embed="rId3">
            <a:alphaModFix/>
          </a:blip>
          <a:srcRect/>
          <a:stretch/>
        </p:blipFill>
        <p:spPr>
          <a:xfrm>
            <a:off x="286750" y="1450788"/>
            <a:ext cx="2200425" cy="2561574"/>
          </a:xfrm>
          <a:prstGeom prst="rect">
            <a:avLst/>
          </a:prstGeom>
          <a:noFill/>
          <a:ln>
            <a:noFill/>
          </a:ln>
        </p:spPr>
      </p:pic>
      <p:pic>
        <p:nvPicPr>
          <p:cNvPr id="1146" name="Google Shape;1146;g2d5e7fd7d1d_2_459"/>
          <p:cNvPicPr preferRelativeResize="0"/>
          <p:nvPr/>
        </p:nvPicPr>
        <p:blipFill rotWithShape="1">
          <a:blip r:embed="rId4">
            <a:alphaModFix/>
          </a:blip>
          <a:srcRect/>
          <a:stretch/>
        </p:blipFill>
        <p:spPr>
          <a:xfrm>
            <a:off x="433825" y="4252250"/>
            <a:ext cx="1906275" cy="2444275"/>
          </a:xfrm>
          <a:prstGeom prst="rect">
            <a:avLst/>
          </a:prstGeom>
          <a:noFill/>
          <a:ln>
            <a:noFill/>
          </a:ln>
        </p:spPr>
      </p:pic>
      <p:pic>
        <p:nvPicPr>
          <p:cNvPr id="1147" name="Google Shape;1147;g2d5e7fd7d1d_2_459" descr="Royalty-Free photo: Green Ventoline asthma inhaler | PickPik"/>
          <p:cNvPicPr preferRelativeResize="0"/>
          <p:nvPr/>
        </p:nvPicPr>
        <p:blipFill rotWithShape="1">
          <a:blip r:embed="rId5">
            <a:alphaModFix/>
          </a:blip>
          <a:srcRect/>
          <a:stretch/>
        </p:blipFill>
        <p:spPr>
          <a:xfrm>
            <a:off x="7499275" y="1450800"/>
            <a:ext cx="3122250" cy="2081500"/>
          </a:xfrm>
          <a:prstGeom prst="rect">
            <a:avLst/>
          </a:prstGeom>
          <a:noFill/>
          <a:ln>
            <a:noFill/>
          </a:ln>
        </p:spPr>
      </p:pic>
      <p:pic>
        <p:nvPicPr>
          <p:cNvPr id="1148" name="Google Shape;1148;g2d5e7fd7d1d_2_459" descr="Royalty-Free photo: Assorted medicine pills in clear medicine ..."/>
          <p:cNvPicPr preferRelativeResize="0"/>
          <p:nvPr/>
        </p:nvPicPr>
        <p:blipFill rotWithShape="1">
          <a:blip r:embed="rId6">
            <a:alphaModFix/>
          </a:blip>
          <a:srcRect/>
          <a:stretch/>
        </p:blipFill>
        <p:spPr>
          <a:xfrm>
            <a:off x="7591600" y="4012350"/>
            <a:ext cx="3839625" cy="2267500"/>
          </a:xfrm>
          <a:prstGeom prst="rect">
            <a:avLst/>
          </a:prstGeom>
          <a:noFill/>
          <a:ln>
            <a:noFill/>
          </a:ln>
        </p:spPr>
      </p:pic>
      <p:pic>
        <p:nvPicPr>
          <p:cNvPr id="1149" name="Google Shape;1149;g2d5e7fd7d1d_2_459" descr="Green down arrow | Free SVG"/>
          <p:cNvPicPr preferRelativeResize="0"/>
          <p:nvPr/>
        </p:nvPicPr>
        <p:blipFill rotWithShape="1">
          <a:blip r:embed="rId7">
            <a:alphaModFix/>
          </a:blip>
          <a:srcRect/>
          <a:stretch/>
        </p:blipFill>
        <p:spPr>
          <a:xfrm>
            <a:off x="3337000" y="1816825"/>
            <a:ext cx="3621750" cy="362175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55" name="Google Shape;1155;g2d5e7fd7d1d_2_470"/>
          <p:cNvSpPr txBox="1">
            <a:spLocks noGrp="1"/>
          </p:cNvSpPr>
          <p:nvPr>
            <p:ph type="title"/>
          </p:nvPr>
        </p:nvSpPr>
        <p:spPr>
          <a:xfrm>
            <a:off x="495950" y="341875"/>
            <a:ext cx="103698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b="1"/>
              <a:t>Results</a:t>
            </a:r>
            <a:endParaRPr b="1"/>
          </a:p>
        </p:txBody>
      </p:sp>
      <p:sp>
        <p:nvSpPr>
          <p:cNvPr id="1156" name="Google Shape;1156;g2d5e7fd7d1d_2_470"/>
          <p:cNvSpPr txBox="1">
            <a:spLocks noGrp="1"/>
          </p:cNvSpPr>
          <p:nvPr>
            <p:ph type="body" idx="1"/>
          </p:nvPr>
        </p:nvSpPr>
        <p:spPr>
          <a:xfrm>
            <a:off x="652225" y="2821125"/>
            <a:ext cx="10515600" cy="4650300"/>
          </a:xfrm>
          <a:prstGeom prst="rect">
            <a:avLst/>
          </a:prstGeom>
          <a:noFill/>
          <a:ln>
            <a:noFill/>
          </a:ln>
        </p:spPr>
        <p:txBody>
          <a:bodyPr spcFirstLastPara="1" wrap="square" lIns="91425" tIns="45700" rIns="91425" bIns="45700" anchor="t" anchorCtr="0">
            <a:normAutofit/>
          </a:bodyPr>
          <a:lstStyle/>
          <a:p>
            <a:pPr marL="457200" lvl="0" indent="-381000" algn="l" rtl="0">
              <a:lnSpc>
                <a:spcPct val="90000"/>
              </a:lnSpc>
              <a:spcBef>
                <a:spcPts val="1000"/>
              </a:spcBef>
              <a:spcAft>
                <a:spcPts val="0"/>
              </a:spcAft>
              <a:buSzPts val="2400"/>
              <a:buChar char="•"/>
            </a:pPr>
            <a:r>
              <a:rPr lang="en-US" sz="3400"/>
              <a:t>More frequent visits to Green Spaces (3-4x/week)</a:t>
            </a:r>
            <a:endParaRPr sz="3400"/>
          </a:p>
          <a:p>
            <a:pPr marL="914400" lvl="1" indent="-381000" algn="l" rtl="0">
              <a:lnSpc>
                <a:spcPct val="90000"/>
              </a:lnSpc>
              <a:spcBef>
                <a:spcPts val="0"/>
              </a:spcBef>
              <a:spcAft>
                <a:spcPts val="0"/>
              </a:spcAft>
              <a:buSzPts val="2400"/>
              <a:buChar char="•"/>
            </a:pPr>
            <a:r>
              <a:rPr lang="en-US" sz="3000"/>
              <a:t>Decreased need for Medications related to:</a:t>
            </a:r>
            <a:endParaRPr sz="3000"/>
          </a:p>
          <a:p>
            <a:pPr marL="1371600" lvl="2" indent="-381000" algn="l" rtl="0">
              <a:lnSpc>
                <a:spcPct val="90000"/>
              </a:lnSpc>
              <a:spcBef>
                <a:spcPts val="0"/>
              </a:spcBef>
              <a:spcAft>
                <a:spcPts val="0"/>
              </a:spcAft>
              <a:buSzPts val="2400"/>
              <a:buChar char="•"/>
            </a:pPr>
            <a:r>
              <a:rPr lang="en-US" sz="2600"/>
              <a:t>Mental Health Conditions</a:t>
            </a:r>
            <a:endParaRPr sz="2600"/>
          </a:p>
          <a:p>
            <a:pPr marL="1371600" lvl="2" indent="-381000" algn="l" rtl="0">
              <a:lnSpc>
                <a:spcPct val="90000"/>
              </a:lnSpc>
              <a:spcBef>
                <a:spcPts val="0"/>
              </a:spcBef>
              <a:spcAft>
                <a:spcPts val="0"/>
              </a:spcAft>
              <a:buSzPts val="2400"/>
              <a:buChar char="•"/>
            </a:pPr>
            <a:r>
              <a:rPr lang="en-US" sz="2600"/>
              <a:t>High Blood Pressure</a:t>
            </a:r>
            <a:endParaRPr sz="2600"/>
          </a:p>
          <a:p>
            <a:pPr marL="1371600" lvl="2" indent="-381000" algn="l" rtl="0">
              <a:lnSpc>
                <a:spcPct val="90000"/>
              </a:lnSpc>
              <a:spcBef>
                <a:spcPts val="0"/>
              </a:spcBef>
              <a:spcAft>
                <a:spcPts val="0"/>
              </a:spcAft>
              <a:buSzPts val="2400"/>
              <a:buChar char="•"/>
            </a:pPr>
            <a:r>
              <a:rPr lang="en-US" sz="2600"/>
              <a:t>Asthma</a:t>
            </a:r>
            <a:endParaRPr sz="2600"/>
          </a:p>
          <a:p>
            <a:pPr marL="457200" lvl="0" indent="-381000" algn="l" rtl="0">
              <a:lnSpc>
                <a:spcPct val="90000"/>
              </a:lnSpc>
              <a:spcBef>
                <a:spcPts val="0"/>
              </a:spcBef>
              <a:spcAft>
                <a:spcPts val="0"/>
              </a:spcAft>
              <a:buSzPts val="2400"/>
              <a:buChar char="•"/>
            </a:pPr>
            <a:r>
              <a:rPr lang="en-US" sz="3400"/>
              <a:t>Higher nature exposure-&gt;Greater Likelihood of reducing or stopping medications compared to individuals with less exposure</a:t>
            </a:r>
            <a:endParaRPr sz="3400"/>
          </a:p>
        </p:txBody>
      </p:sp>
      <p:pic>
        <p:nvPicPr>
          <p:cNvPr id="1157" name="Google Shape;1157;g2d5e7fd7d1d_2_470" descr="Colorful Natural Tree | Free SVG"/>
          <p:cNvPicPr preferRelativeResize="0"/>
          <p:nvPr/>
        </p:nvPicPr>
        <p:blipFill rotWithShape="1">
          <a:blip r:embed="rId3">
            <a:alphaModFix/>
          </a:blip>
          <a:srcRect/>
          <a:stretch/>
        </p:blipFill>
        <p:spPr>
          <a:xfrm>
            <a:off x="2488800" y="958250"/>
            <a:ext cx="1673800" cy="1673800"/>
          </a:xfrm>
          <a:prstGeom prst="rect">
            <a:avLst/>
          </a:prstGeom>
          <a:noFill/>
          <a:ln>
            <a:noFill/>
          </a:ln>
        </p:spPr>
      </p:pic>
      <p:sp>
        <p:nvSpPr>
          <p:cNvPr id="1158" name="Google Shape;1158;g2d5e7fd7d1d_2_470"/>
          <p:cNvSpPr txBox="1"/>
          <p:nvPr/>
        </p:nvSpPr>
        <p:spPr>
          <a:xfrm>
            <a:off x="4819975" y="6548025"/>
            <a:ext cx="7385100" cy="923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1000" b="0" i="0" u="none" strike="noStrike" cap="none">
                <a:solidFill>
                  <a:srgbClr val="333333"/>
                </a:solidFill>
                <a:highlight>
                  <a:srgbClr val="FFFFFF"/>
                </a:highlight>
                <a:latin typeface="Helvetica Neue"/>
                <a:ea typeface="Helvetica Neue"/>
                <a:cs typeface="Helvetica Neue"/>
                <a:sym typeface="Helvetica Neue"/>
              </a:rPr>
              <a:t>Turunen AW, Halonen J, Korpela K</a:t>
            </a:r>
            <a:r>
              <a:rPr lang="en-US" sz="1000" b="0" i="1" u="none" strike="noStrike" cap="none">
                <a:solidFill>
                  <a:srgbClr val="333333"/>
                </a:solidFill>
                <a:highlight>
                  <a:srgbClr val="FFFFFF"/>
                </a:highlight>
                <a:latin typeface="Helvetica Neue"/>
                <a:ea typeface="Helvetica Neue"/>
                <a:cs typeface="Helvetica Neue"/>
                <a:sym typeface="Helvetica Neue"/>
              </a:rPr>
              <a:t>, et al</a:t>
            </a:r>
            <a:r>
              <a:rPr lang="en-US" sz="1000" b="0" i="0" u="none" strike="noStrike" cap="none">
                <a:solidFill>
                  <a:srgbClr val="333333"/>
                </a:solidFill>
                <a:highlight>
                  <a:srgbClr val="FFFFFF"/>
                </a:highlight>
                <a:latin typeface="Helvetica Neue"/>
                <a:ea typeface="Helvetica Neue"/>
                <a:cs typeface="Helvetica Neue"/>
                <a:sym typeface="Helvetica Neue"/>
              </a:rPr>
              <a:t>Cross-sectional associations of different types of nature exposure with psychotropic, antihypertensive and asthma medication</a:t>
            </a:r>
            <a:r>
              <a:rPr lang="en-US" sz="1000" b="0" i="1" u="none" strike="noStrike" cap="none">
                <a:solidFill>
                  <a:srgbClr val="333333"/>
                </a:solidFill>
                <a:highlight>
                  <a:srgbClr val="FFFFFF"/>
                </a:highlight>
                <a:latin typeface="Helvetica Neue"/>
                <a:ea typeface="Helvetica Neue"/>
                <a:cs typeface="Helvetica Neue"/>
                <a:sym typeface="Helvetica Neue"/>
              </a:rPr>
              <a:t>Occupational and Environmental Medicine </a:t>
            </a:r>
            <a:r>
              <a:rPr lang="en-US" sz="1000" b="0" i="0" u="none" strike="noStrike" cap="none">
                <a:solidFill>
                  <a:srgbClr val="333333"/>
                </a:solidFill>
                <a:highlight>
                  <a:srgbClr val="FFFFFF"/>
                </a:highlight>
                <a:latin typeface="Helvetica Neue"/>
                <a:ea typeface="Helvetica Neue"/>
                <a:cs typeface="Helvetica Neue"/>
                <a:sym typeface="Helvetica Neue"/>
              </a:rPr>
              <a:t>2023;</a:t>
            </a:r>
            <a:r>
              <a:rPr lang="en-US" sz="1000" b="1" i="0" u="none" strike="noStrike" cap="none">
                <a:solidFill>
                  <a:srgbClr val="333333"/>
                </a:solidFill>
                <a:highlight>
                  <a:srgbClr val="FFFFFF"/>
                </a:highlight>
                <a:latin typeface="Helvetica Neue"/>
                <a:ea typeface="Helvetica Neue"/>
                <a:cs typeface="Helvetica Neue"/>
                <a:sym typeface="Helvetica Neue"/>
              </a:rPr>
              <a:t>80:</a:t>
            </a:r>
            <a:r>
              <a:rPr lang="en-US" sz="1000" b="0" i="0" u="none" strike="noStrike" cap="none">
                <a:solidFill>
                  <a:srgbClr val="333333"/>
                </a:solidFill>
                <a:highlight>
                  <a:srgbClr val="FFFFFF"/>
                </a:highlight>
                <a:latin typeface="Helvetica Neue"/>
                <a:ea typeface="Helvetica Neue"/>
                <a:cs typeface="Helvetica Neue"/>
                <a:sym typeface="Helvetica Neue"/>
              </a:rPr>
              <a:t>111-118.</a:t>
            </a:r>
            <a:endParaRPr sz="25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pic>
        <p:nvPicPr>
          <p:cNvPr id="1159" name="Google Shape;1159;g2d5e7fd7d1d_2_470"/>
          <p:cNvPicPr preferRelativeResize="0"/>
          <p:nvPr/>
        </p:nvPicPr>
        <p:blipFill rotWithShape="1">
          <a:blip r:embed="rId4">
            <a:alphaModFix/>
          </a:blip>
          <a:srcRect/>
          <a:stretch/>
        </p:blipFill>
        <p:spPr>
          <a:xfrm>
            <a:off x="6130363" y="341863"/>
            <a:ext cx="5398211" cy="197022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grpSp>
        <p:nvGrpSpPr>
          <p:cNvPr id="1164" name="Google Shape;1164;p42"/>
          <p:cNvGrpSpPr/>
          <p:nvPr/>
        </p:nvGrpSpPr>
        <p:grpSpPr>
          <a:xfrm>
            <a:off x="0" y="-8467"/>
            <a:ext cx="12192000" cy="6866467"/>
            <a:chOff x="0" y="-8467"/>
            <a:chExt cx="12192000" cy="6866467"/>
          </a:xfrm>
        </p:grpSpPr>
        <p:cxnSp>
          <p:nvCxnSpPr>
            <p:cNvPr id="1165" name="Google Shape;1165;p42"/>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1166" name="Google Shape;1166;p42"/>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1167" name="Google Shape;1167;p42"/>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8627"/>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8" name="Google Shape;1168;p42"/>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9" name="Google Shape;1169;p42"/>
            <p:cNvSpPr/>
            <p:nvPr/>
          </p:nvSpPr>
          <p:spPr>
            <a:xfrm>
              <a:off x="8932333" y="3048000"/>
              <a:ext cx="3259667" cy="3810000"/>
            </a:xfrm>
            <a:prstGeom prst="triangle">
              <a:avLst>
                <a:gd name="adj" fmla="val 100000"/>
              </a:avLst>
            </a:prstGeom>
            <a:solidFill>
              <a:schemeClr val="accent2">
                <a:alpha val="7058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0" name="Google Shape;1170;p42"/>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8627"/>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1" name="Google Shape;1171;p42"/>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8627"/>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2" name="Google Shape;1172;p42"/>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3529"/>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3" name="Google Shape;1173;p42"/>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4" name="Google Shape;1174;p42"/>
            <p:cNvSpPr/>
            <p:nvPr/>
          </p:nvSpPr>
          <p:spPr>
            <a:xfrm rot="10800000">
              <a:off x="0" y="0"/>
              <a:ext cx="842596" cy="5666154"/>
            </a:xfrm>
            <a:prstGeom prst="triangle">
              <a:avLst>
                <a:gd name="adj" fmla="val 100000"/>
              </a:avLst>
            </a:prstGeom>
            <a:solidFill>
              <a:schemeClr val="accent1">
                <a:alpha val="8352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175" name="Google Shape;1175;p42" descr="A picture containing water sport, swimming, ocean floor&#10;&#10;Description automatically generated"/>
          <p:cNvPicPr preferRelativeResize="0">
            <a:picLocks noGrp="1"/>
          </p:cNvPicPr>
          <p:nvPr>
            <p:ph type="body" idx="1"/>
          </p:nvPr>
        </p:nvPicPr>
        <p:blipFill rotWithShape="1">
          <a:blip r:embed="rId3">
            <a:alphaModFix/>
          </a:blip>
          <a:srcRect l="16533" t="4577" r="15675" b="-1"/>
          <a:stretch/>
        </p:blipFill>
        <p:spPr>
          <a:xfrm>
            <a:off x="4269854" y="-1"/>
            <a:ext cx="7922146" cy="6858001"/>
          </a:xfrm>
          <a:prstGeom prst="rect">
            <a:avLst/>
          </a:prstGeom>
          <a:noFill/>
          <a:ln>
            <a:noFill/>
          </a:ln>
        </p:spPr>
      </p:pic>
      <p:sp>
        <p:nvSpPr>
          <p:cNvPr id="1176" name="Google Shape;1176;p42"/>
          <p:cNvSpPr txBox="1">
            <a:spLocks noGrp="1"/>
          </p:cNvSpPr>
          <p:nvPr>
            <p:ph type="title"/>
          </p:nvPr>
        </p:nvSpPr>
        <p:spPr>
          <a:xfrm>
            <a:off x="-126854" y="1469346"/>
            <a:ext cx="4088190" cy="2369093"/>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accent1"/>
              </a:buClr>
              <a:buSzPts val="3700"/>
              <a:buFont typeface="Trebuchet MS"/>
              <a:buNone/>
            </a:pPr>
            <a:r>
              <a:rPr lang="en-US" sz="3700"/>
              <a:t>NATURE EFFECTS ON THE GUT MICROBIOME</a:t>
            </a:r>
            <a:br>
              <a:rPr lang="en-US" sz="3700"/>
            </a:br>
            <a:endParaRPr sz="3700"/>
          </a:p>
        </p:txBody>
      </p:sp>
      <p:cxnSp>
        <p:nvCxnSpPr>
          <p:cNvPr id="1177" name="Google Shape;1177;p42"/>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1178" name="Google Shape;1178;p42"/>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1179" name="Google Shape;1179;p42"/>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8627"/>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80" name="Google Shape;1180;p42"/>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81" name="Google Shape;1181;p42"/>
          <p:cNvSpPr/>
          <p:nvPr/>
        </p:nvSpPr>
        <p:spPr>
          <a:xfrm>
            <a:off x="8932333" y="3048000"/>
            <a:ext cx="3259667" cy="3810000"/>
          </a:xfrm>
          <a:prstGeom prst="triangle">
            <a:avLst>
              <a:gd name="adj" fmla="val 100000"/>
            </a:avLst>
          </a:prstGeom>
          <a:solidFill>
            <a:schemeClr val="accent2">
              <a:alpha val="7058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2" name="Google Shape;1182;p42"/>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4549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83" name="Google Shape;1183;p42"/>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8627"/>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84" name="Google Shape;1184;p42"/>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3529"/>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85" name="Google Shape;1185;p42"/>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sp>
        <p:nvSpPr>
          <p:cNvPr id="1191" name="Google Shape;1191;g3178119c7b9_0_56"/>
          <p:cNvSpPr txBox="1">
            <a:spLocks noGrp="1"/>
          </p:cNvSpPr>
          <p:nvPr>
            <p:ph type="title"/>
          </p:nvPr>
        </p:nvSpPr>
        <p:spPr>
          <a:xfrm>
            <a:off x="838200" y="16690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1"/>
              <a:t>Indoor Gardening</a:t>
            </a:r>
            <a:endParaRPr b="1"/>
          </a:p>
        </p:txBody>
      </p:sp>
      <p:sp>
        <p:nvSpPr>
          <p:cNvPr id="1192" name="Google Shape;1192;g3178119c7b9_0_56"/>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US" sz="2400">
                <a:solidFill>
                  <a:srgbClr val="1F1F1F"/>
                </a:solidFill>
                <a:latin typeface="Georgia"/>
                <a:ea typeface="Georgia"/>
                <a:cs typeface="Georgia"/>
                <a:sym typeface="Georgia"/>
              </a:rPr>
              <a:t>Healthy urban adults participated in </a:t>
            </a:r>
            <a:r>
              <a:rPr lang="en-US" sz="2400">
                <a:highlight>
                  <a:srgbClr val="A4C31D"/>
                </a:highlight>
                <a:latin typeface="Georgia"/>
                <a:ea typeface="Georgia"/>
                <a:cs typeface="Georgia"/>
                <a:sym typeface="Georgia"/>
              </a:rPr>
              <a:t>urban indoor gardening</a:t>
            </a:r>
            <a:r>
              <a:rPr lang="en-US" sz="2400">
                <a:solidFill>
                  <a:srgbClr val="52A01E"/>
                </a:solidFill>
                <a:highlight>
                  <a:srgbClr val="A4C31D"/>
                </a:highlight>
                <a:latin typeface="Georgia"/>
                <a:ea typeface="Georgia"/>
                <a:cs typeface="Georgia"/>
                <a:sym typeface="Georgia"/>
              </a:rPr>
              <a:t> </a:t>
            </a:r>
            <a:r>
              <a:rPr lang="en-US" sz="2400">
                <a:solidFill>
                  <a:srgbClr val="1F1F1F"/>
                </a:solidFill>
                <a:latin typeface="Georgia"/>
                <a:ea typeface="Georgia"/>
                <a:cs typeface="Georgia"/>
                <a:sym typeface="Georgia"/>
              </a:rPr>
              <a:t>using either microbially rich or poor growing medium.</a:t>
            </a:r>
            <a:endParaRPr sz="2400">
              <a:solidFill>
                <a:srgbClr val="1F1F1F"/>
              </a:solidFill>
              <a:latin typeface="Georgia"/>
              <a:ea typeface="Georgia"/>
              <a:cs typeface="Georgia"/>
              <a:sym typeface="Georgia"/>
            </a:endParaRPr>
          </a:p>
          <a:p>
            <a:pPr marL="0" lvl="0" indent="0" algn="l" rtl="0">
              <a:lnSpc>
                <a:spcPct val="115000"/>
              </a:lnSpc>
              <a:spcBef>
                <a:spcPts val="1200"/>
              </a:spcBef>
              <a:spcAft>
                <a:spcPts val="0"/>
              </a:spcAft>
              <a:buNone/>
            </a:pPr>
            <a:r>
              <a:rPr lang="en-US" sz="2400">
                <a:solidFill>
                  <a:srgbClr val="1F1F1F"/>
                </a:solidFill>
                <a:latin typeface="Georgia"/>
                <a:ea typeface="Georgia"/>
                <a:cs typeface="Georgia"/>
                <a:sym typeface="Georgia"/>
              </a:rPr>
              <a:t>Participants were instructed to monitor, harvest, and consume produce daily.</a:t>
            </a:r>
            <a:endParaRPr sz="2400">
              <a:solidFill>
                <a:srgbClr val="1F1F1F"/>
              </a:solidFill>
              <a:latin typeface="Georgia"/>
              <a:ea typeface="Georgia"/>
              <a:cs typeface="Georgia"/>
              <a:sym typeface="Georgia"/>
            </a:endParaRPr>
          </a:p>
          <a:p>
            <a:pPr marL="0" lvl="0" indent="0" algn="l" rtl="0">
              <a:lnSpc>
                <a:spcPct val="115000"/>
              </a:lnSpc>
              <a:spcBef>
                <a:spcPts val="1200"/>
              </a:spcBef>
              <a:spcAft>
                <a:spcPts val="0"/>
              </a:spcAft>
              <a:buNone/>
            </a:pPr>
            <a:r>
              <a:rPr lang="en-US" sz="2400">
                <a:solidFill>
                  <a:srgbClr val="1F1F1F"/>
                </a:solidFill>
                <a:latin typeface="Georgia"/>
                <a:ea typeface="Georgia"/>
                <a:cs typeface="Georgia"/>
                <a:sym typeface="Georgia"/>
              </a:rPr>
              <a:t>Gardening with microbially rich growing medium </a:t>
            </a:r>
            <a:r>
              <a:rPr lang="en-US" sz="2400">
                <a:solidFill>
                  <a:srgbClr val="1F1F1F"/>
                </a:solidFill>
                <a:highlight>
                  <a:srgbClr val="90C223"/>
                </a:highlight>
                <a:latin typeface="Georgia"/>
                <a:ea typeface="Georgia"/>
                <a:cs typeface="Georgia"/>
                <a:sym typeface="Georgia"/>
              </a:rPr>
              <a:t>diversified </a:t>
            </a:r>
            <a:r>
              <a:rPr lang="en-US" sz="2400">
                <a:solidFill>
                  <a:srgbClr val="1F1F1F"/>
                </a:solidFill>
                <a:highlight>
                  <a:srgbClr val="90C223"/>
                </a:highlight>
                <a:uFill>
                  <a:noFill/>
                </a:uFill>
                <a:latin typeface="Georgia"/>
                <a:ea typeface="Georgia"/>
                <a:cs typeface="Georgia"/>
                <a:sym typeface="Georgia"/>
                <a:hlinkClick r:id="rId3">
                  <a:extLst>
                    <a:ext uri="{A12FA001-AC4F-418D-AE19-62706E023703}">
                      <ahyp:hlinkClr xmlns:ahyp="http://schemas.microsoft.com/office/drawing/2018/hyperlinkcolor" val="tx"/>
                    </a:ext>
                  </a:extLst>
                </a:hlinkClick>
              </a:rPr>
              <a:t>skin microbiota</a:t>
            </a:r>
            <a:r>
              <a:rPr lang="en-US" sz="2400">
                <a:solidFill>
                  <a:srgbClr val="1F1F1F"/>
                </a:solidFill>
                <a:highlight>
                  <a:srgbClr val="90C223"/>
                </a:highlight>
                <a:latin typeface="Georgia"/>
                <a:ea typeface="Georgia"/>
                <a:cs typeface="Georgia"/>
                <a:sym typeface="Georgia"/>
              </a:rPr>
              <a:t> and increased anti-inflammatory IL-10 levels </a:t>
            </a:r>
            <a:r>
              <a:rPr lang="en-US" sz="2400">
                <a:solidFill>
                  <a:srgbClr val="1F1F1F"/>
                </a:solidFill>
                <a:latin typeface="Georgia"/>
                <a:ea typeface="Georgia"/>
                <a:cs typeface="Georgia"/>
                <a:sym typeface="Georgia"/>
              </a:rPr>
              <a:t>in blood.</a:t>
            </a:r>
            <a:endParaRPr sz="2400">
              <a:solidFill>
                <a:srgbClr val="1F1F1F"/>
              </a:solidFill>
              <a:latin typeface="Georgia"/>
              <a:ea typeface="Georgia"/>
              <a:cs typeface="Georgia"/>
              <a:sym typeface="Georgia"/>
            </a:endParaRPr>
          </a:p>
          <a:p>
            <a:pPr marL="0" lvl="0" indent="0" algn="l" rtl="0">
              <a:lnSpc>
                <a:spcPct val="115000"/>
              </a:lnSpc>
              <a:spcBef>
                <a:spcPts val="1200"/>
              </a:spcBef>
              <a:spcAft>
                <a:spcPts val="0"/>
              </a:spcAft>
              <a:buNone/>
            </a:pPr>
            <a:r>
              <a:rPr lang="en-US" sz="2400">
                <a:solidFill>
                  <a:srgbClr val="1F1F1F"/>
                </a:solidFill>
                <a:latin typeface="Georgia"/>
                <a:ea typeface="Georgia"/>
                <a:cs typeface="Georgia"/>
                <a:sym typeface="Georgia"/>
              </a:rPr>
              <a:t>No changes in </a:t>
            </a:r>
            <a:r>
              <a:rPr lang="en-US" sz="2400">
                <a:solidFill>
                  <a:srgbClr val="1F1F1F"/>
                </a:solidFill>
                <a:uFill>
                  <a:noFill/>
                </a:uFill>
                <a:latin typeface="Georgia"/>
                <a:ea typeface="Georgia"/>
                <a:cs typeface="Georgia"/>
                <a:sym typeface="Georgia"/>
                <a:hlinkClick r:id="rId4">
                  <a:extLst>
                    <a:ext uri="{A12FA001-AC4F-418D-AE19-62706E023703}">
                      <ahyp:hlinkClr xmlns:ahyp="http://schemas.microsoft.com/office/drawing/2018/hyperlinkcolor" val="tx"/>
                    </a:ext>
                  </a:extLst>
                </a:hlinkClick>
              </a:rPr>
              <a:t>skin microbiota</a:t>
            </a:r>
            <a:r>
              <a:rPr lang="en-US" sz="2400">
                <a:solidFill>
                  <a:srgbClr val="1F1F1F"/>
                </a:solidFill>
                <a:latin typeface="Georgia"/>
                <a:ea typeface="Georgia"/>
                <a:cs typeface="Georgia"/>
                <a:sym typeface="Georgia"/>
              </a:rPr>
              <a:t> or blood cytokine levels were observed when microbially poor growing medium was used.</a:t>
            </a:r>
            <a:endParaRPr sz="2400">
              <a:solidFill>
                <a:srgbClr val="1F1F1F"/>
              </a:solidFill>
              <a:latin typeface="Georgia"/>
              <a:ea typeface="Georgia"/>
              <a:cs typeface="Georgia"/>
              <a:sym typeface="Georgia"/>
            </a:endParaRPr>
          </a:p>
          <a:p>
            <a:pPr marL="0" lvl="0" indent="0" algn="l" rtl="0">
              <a:spcBef>
                <a:spcPts val="1200"/>
              </a:spcBef>
              <a:spcAft>
                <a:spcPts val="0"/>
              </a:spcAft>
              <a:buNone/>
            </a:pPr>
            <a:endParaRPr sz="4000"/>
          </a:p>
        </p:txBody>
      </p:sp>
      <p:pic>
        <p:nvPicPr>
          <p:cNvPr id="1193" name="Google Shape;1193;g3178119c7b9_0_56" descr="How-To: Mini Indoor Herb Garden - Make:"/>
          <p:cNvPicPr preferRelativeResize="0"/>
          <p:nvPr/>
        </p:nvPicPr>
        <p:blipFill>
          <a:blip r:embed="rId5">
            <a:alphaModFix/>
          </a:blip>
          <a:stretch>
            <a:fillRect/>
          </a:stretch>
        </p:blipFill>
        <p:spPr>
          <a:xfrm>
            <a:off x="6638750" y="-31325"/>
            <a:ext cx="2301078" cy="1722151"/>
          </a:xfrm>
          <a:prstGeom prst="rect">
            <a:avLst/>
          </a:prstGeom>
          <a:noFill/>
          <a:ln>
            <a:noFill/>
          </a:ln>
        </p:spPr>
      </p:pic>
      <p:sp>
        <p:nvSpPr>
          <p:cNvPr id="1194" name="Google Shape;1194;g3178119c7b9_0_56"/>
          <p:cNvSpPr txBox="1"/>
          <p:nvPr/>
        </p:nvSpPr>
        <p:spPr>
          <a:xfrm>
            <a:off x="6173800" y="6176825"/>
            <a:ext cx="6618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600">
                <a:solidFill>
                  <a:schemeClr val="dk1"/>
                </a:solidFill>
                <a:latin typeface="Calibri"/>
                <a:ea typeface="Calibri"/>
                <a:cs typeface="Calibri"/>
                <a:sym typeface="Calibri"/>
              </a:rPr>
              <a:t>https://doi.org/10.1016/j.envint.2024.108705</a:t>
            </a:r>
            <a:endParaRPr sz="1600">
              <a:solidFill>
                <a:schemeClr val="dk1"/>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pic>
        <p:nvPicPr>
          <p:cNvPr id="1199" name="Google Shape;1199;p43"/>
          <p:cNvPicPr preferRelativeResize="0"/>
          <p:nvPr/>
        </p:nvPicPr>
        <p:blipFill rotWithShape="1">
          <a:blip r:embed="rId3">
            <a:alphaModFix/>
          </a:blip>
          <a:srcRect/>
          <a:stretch/>
        </p:blipFill>
        <p:spPr>
          <a:xfrm>
            <a:off x="1646879" y="0"/>
            <a:ext cx="7171041" cy="675190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04" name="Google Shape;1204;p44"/>
          <p:cNvSpPr txBox="1">
            <a:spLocks noGrp="1"/>
          </p:cNvSpPr>
          <p:nvPr>
            <p:ph type="title"/>
          </p:nvPr>
        </p:nvSpPr>
        <p:spPr>
          <a:xfrm>
            <a:off x="677334" y="1498604"/>
            <a:ext cx="3854528" cy="523236"/>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4000"/>
              <a:buFont typeface="Trebuchet MS"/>
              <a:buNone/>
            </a:pPr>
            <a:r>
              <a:rPr lang="en-US" sz="4000"/>
              <a:t>RESULTS</a:t>
            </a:r>
            <a:endParaRPr/>
          </a:p>
        </p:txBody>
      </p:sp>
      <p:sp>
        <p:nvSpPr>
          <p:cNvPr id="1205" name="Google Shape;1205;p44"/>
          <p:cNvSpPr txBox="1">
            <a:spLocks noGrp="1"/>
          </p:cNvSpPr>
          <p:nvPr>
            <p:ph type="body" idx="1"/>
          </p:nvPr>
        </p:nvSpPr>
        <p:spPr>
          <a:xfrm>
            <a:off x="4861368" y="665781"/>
            <a:ext cx="4513541" cy="5526437"/>
          </a:xfrm>
          <a:prstGeom prst="rect">
            <a:avLst/>
          </a:prstGeom>
          <a:noFill/>
          <a:ln>
            <a:noFill/>
          </a:ln>
        </p:spPr>
        <p:txBody>
          <a:bodyPr spcFirstLastPara="1" wrap="square" lIns="91425" tIns="45700" rIns="91425" bIns="45700" anchor="t" anchorCtr="0">
            <a:noAutofit/>
          </a:bodyPr>
          <a:lstStyle/>
          <a:p>
            <a:pPr marL="342900" lvl="0" indent="-365506" algn="l" rtl="0">
              <a:lnSpc>
                <a:spcPct val="80000"/>
              </a:lnSpc>
              <a:spcBef>
                <a:spcPts val="0"/>
              </a:spcBef>
              <a:spcAft>
                <a:spcPts val="0"/>
              </a:spcAft>
              <a:buClr>
                <a:schemeClr val="dk1"/>
              </a:buClr>
              <a:buSzPts val="2276"/>
              <a:buChar char="►"/>
            </a:pPr>
            <a:r>
              <a:rPr lang="en-US" sz="2720"/>
              <a:t>54 Preschool age children</a:t>
            </a:r>
            <a:endParaRPr sz="3459"/>
          </a:p>
          <a:p>
            <a:pPr marL="342900" lvl="0" indent="-365506" algn="l" rtl="0">
              <a:lnSpc>
                <a:spcPct val="80000"/>
              </a:lnSpc>
              <a:spcBef>
                <a:spcPts val="1000"/>
              </a:spcBef>
              <a:spcAft>
                <a:spcPts val="0"/>
              </a:spcAft>
              <a:buClr>
                <a:schemeClr val="dk1"/>
              </a:buClr>
              <a:buSzPts val="2276"/>
              <a:buChar char="►"/>
            </a:pPr>
            <a:r>
              <a:rPr lang="en-US" sz="2720"/>
              <a:t>10 week Nature-Related structured “Play and Grow” program</a:t>
            </a:r>
            <a:endParaRPr sz="3459"/>
          </a:p>
          <a:p>
            <a:pPr marL="342900" lvl="0" indent="-365506" algn="l" rtl="0">
              <a:lnSpc>
                <a:spcPct val="80000"/>
              </a:lnSpc>
              <a:spcBef>
                <a:spcPts val="1000"/>
              </a:spcBef>
              <a:spcAft>
                <a:spcPts val="0"/>
              </a:spcAft>
              <a:buClr>
                <a:schemeClr val="dk1"/>
              </a:buClr>
              <a:buSzPts val="2276"/>
              <a:buChar char="►"/>
            </a:pPr>
            <a:r>
              <a:rPr lang="en-US" sz="2720"/>
              <a:t>More significant Connection to Nature</a:t>
            </a:r>
            <a:endParaRPr sz="3459"/>
          </a:p>
          <a:p>
            <a:pPr marL="342900" lvl="0" indent="-365506" algn="l" rtl="0">
              <a:lnSpc>
                <a:spcPct val="80000"/>
              </a:lnSpc>
              <a:spcBef>
                <a:spcPts val="1000"/>
              </a:spcBef>
              <a:spcAft>
                <a:spcPts val="0"/>
              </a:spcAft>
              <a:buClr>
                <a:schemeClr val="dk1"/>
              </a:buClr>
              <a:buSzPts val="2276"/>
              <a:buChar char="►"/>
            </a:pPr>
            <a:r>
              <a:rPr lang="en-US" sz="2720"/>
              <a:t>Decreased perceived overall Stress and Anger</a:t>
            </a:r>
            <a:endParaRPr sz="3459"/>
          </a:p>
          <a:p>
            <a:pPr marL="342900" lvl="0" indent="-365506" algn="l" rtl="0">
              <a:lnSpc>
                <a:spcPct val="80000"/>
              </a:lnSpc>
              <a:spcBef>
                <a:spcPts val="1000"/>
              </a:spcBef>
              <a:spcAft>
                <a:spcPts val="0"/>
              </a:spcAft>
              <a:buClr>
                <a:schemeClr val="dk1"/>
              </a:buClr>
              <a:buSzPts val="2276"/>
              <a:buChar char="►"/>
            </a:pPr>
            <a:r>
              <a:rPr lang="en-US" sz="2720"/>
              <a:t>Alteration of Gut Microbiome:</a:t>
            </a:r>
            <a:endParaRPr sz="3459"/>
          </a:p>
          <a:p>
            <a:pPr marL="742950" lvl="1" indent="-308356" algn="l" rtl="0">
              <a:lnSpc>
                <a:spcPct val="80000"/>
              </a:lnSpc>
              <a:spcBef>
                <a:spcPts val="1000"/>
              </a:spcBef>
              <a:spcAft>
                <a:spcPts val="0"/>
              </a:spcAft>
              <a:buClr>
                <a:schemeClr val="dk1"/>
              </a:buClr>
              <a:buSzPts val="2276"/>
              <a:buChar char="►"/>
            </a:pPr>
            <a:r>
              <a:rPr lang="en-US" sz="2720"/>
              <a:t>Increase in Roseburia (produces Butyrate)</a:t>
            </a:r>
            <a:endParaRPr sz="3090"/>
          </a:p>
          <a:p>
            <a:pPr marL="742950" lvl="1" indent="-308356" algn="l" rtl="0">
              <a:lnSpc>
                <a:spcPct val="80000"/>
              </a:lnSpc>
              <a:spcBef>
                <a:spcPts val="1000"/>
              </a:spcBef>
              <a:spcAft>
                <a:spcPts val="0"/>
              </a:spcAft>
              <a:buClr>
                <a:schemeClr val="dk1"/>
              </a:buClr>
              <a:buSzPts val="2276"/>
              <a:buChar char="►"/>
            </a:pPr>
            <a:r>
              <a:rPr lang="en-US" sz="2720"/>
              <a:t>Increase in Fecal Serotonin Level</a:t>
            </a:r>
            <a:endParaRPr sz="3090"/>
          </a:p>
          <a:p>
            <a:pPr marL="457200" lvl="1" indent="0" algn="l" rtl="0">
              <a:lnSpc>
                <a:spcPct val="80000"/>
              </a:lnSpc>
              <a:spcBef>
                <a:spcPts val="1000"/>
              </a:spcBef>
              <a:spcAft>
                <a:spcPts val="0"/>
              </a:spcAft>
              <a:buClr>
                <a:schemeClr val="dk1"/>
              </a:buClr>
              <a:buSzPts val="1184"/>
              <a:buNone/>
            </a:pPr>
            <a:endParaRPr sz="3090"/>
          </a:p>
          <a:p>
            <a:pPr marL="742950" lvl="1" indent="-204469" algn="l" rtl="0">
              <a:lnSpc>
                <a:spcPct val="80000"/>
              </a:lnSpc>
              <a:spcBef>
                <a:spcPts val="1000"/>
              </a:spcBef>
              <a:spcAft>
                <a:spcPts val="0"/>
              </a:spcAft>
              <a:buClr>
                <a:schemeClr val="dk1"/>
              </a:buClr>
              <a:buSzPts val="1184"/>
              <a:buNone/>
            </a:pPr>
            <a:endParaRPr sz="2590"/>
          </a:p>
        </p:txBody>
      </p:sp>
      <p:pic>
        <p:nvPicPr>
          <p:cNvPr id="1206" name="Google Shape;1206;p44"/>
          <p:cNvPicPr preferRelativeResize="0"/>
          <p:nvPr/>
        </p:nvPicPr>
        <p:blipFill rotWithShape="1">
          <a:blip r:embed="rId3">
            <a:alphaModFix/>
          </a:blip>
          <a:srcRect/>
          <a:stretch/>
        </p:blipFill>
        <p:spPr>
          <a:xfrm>
            <a:off x="183074" y="2374362"/>
            <a:ext cx="4513541" cy="2829926"/>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Google Shape;1211;p28"/>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nvGrpSpPr>
          <p:cNvPr id="1212" name="Google Shape;1212;p28"/>
          <p:cNvGrpSpPr/>
          <p:nvPr/>
        </p:nvGrpSpPr>
        <p:grpSpPr>
          <a:xfrm>
            <a:off x="0" y="-8467"/>
            <a:ext cx="12192000" cy="6866467"/>
            <a:chOff x="0" y="-8467"/>
            <a:chExt cx="12192000" cy="6866467"/>
          </a:xfrm>
        </p:grpSpPr>
        <p:cxnSp>
          <p:nvCxnSpPr>
            <p:cNvPr id="1213" name="Google Shape;1213;p28"/>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1214" name="Google Shape;1214;p28"/>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8627"/>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5" name="Google Shape;1215;p28"/>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6" name="Google Shape;1216;p28"/>
            <p:cNvSpPr/>
            <p:nvPr/>
          </p:nvSpPr>
          <p:spPr>
            <a:xfrm>
              <a:off x="8932333" y="3048000"/>
              <a:ext cx="3259667" cy="3810000"/>
            </a:xfrm>
            <a:prstGeom prst="triangle">
              <a:avLst>
                <a:gd name="adj" fmla="val 100000"/>
              </a:avLst>
            </a:prstGeom>
            <a:solidFill>
              <a:schemeClr val="accent2">
                <a:alpha val="7058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7" name="Google Shape;1217;p28"/>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8627"/>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8" name="Google Shape;1218;p28"/>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8627"/>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9" name="Google Shape;1219;p28"/>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3529"/>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20" name="Google Shape;1220;p28"/>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1" name="Google Shape;1221;p28"/>
            <p:cNvSpPr/>
            <p:nvPr/>
          </p:nvSpPr>
          <p:spPr>
            <a:xfrm>
              <a:off x="0" y="4013200"/>
              <a:ext cx="448733" cy="2844800"/>
            </a:xfrm>
            <a:prstGeom prst="triangle">
              <a:avLst>
                <a:gd name="adj" fmla="val 0"/>
              </a:avLst>
            </a:prstGeom>
            <a:solidFill>
              <a:schemeClr val="accent1">
                <a:alpha val="8352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22" name="Google Shape;1222;p28"/>
          <p:cNvSpPr/>
          <p:nvPr/>
        </p:nvSpPr>
        <p:spPr>
          <a:xfrm>
            <a:off x="477012" y="480060"/>
            <a:ext cx="11237976" cy="5897880"/>
          </a:xfrm>
          <a:prstGeom prst="rect">
            <a:avLst/>
          </a:prstGeom>
          <a:solidFill>
            <a:srgbClr val="FFFFFF"/>
          </a:solidFill>
          <a:ln w="222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pic>
        <p:nvPicPr>
          <p:cNvPr id="1223" name="Google Shape;1223;p28"/>
          <p:cNvPicPr preferRelativeResize="0"/>
          <p:nvPr/>
        </p:nvPicPr>
        <p:blipFill rotWithShape="1">
          <a:blip r:embed="rId3">
            <a:alphaModFix/>
          </a:blip>
          <a:srcRect r="1" b="1060"/>
          <a:stretch/>
        </p:blipFill>
        <p:spPr>
          <a:xfrm>
            <a:off x="568452" y="571500"/>
            <a:ext cx="11055096" cy="5715000"/>
          </a:xfrm>
          <a:prstGeom prst="rect">
            <a:avLst/>
          </a:prstGeom>
          <a:noFill/>
          <a:ln>
            <a:noFill/>
          </a:ln>
        </p:spPr>
      </p:pic>
      <p:sp>
        <p:nvSpPr>
          <p:cNvPr id="1224" name="Google Shape;1224;p28"/>
          <p:cNvSpPr/>
          <p:nvPr/>
        </p:nvSpPr>
        <p:spPr>
          <a:xfrm rot="3006546">
            <a:off x="6531731" y="3956535"/>
            <a:ext cx="978408" cy="484632"/>
          </a:xfrm>
          <a:prstGeom prst="rightArrow">
            <a:avLst>
              <a:gd name="adj1" fmla="val 50000"/>
              <a:gd name="adj2" fmla="val 50000"/>
            </a:avLst>
          </a:prstGeom>
          <a:solidFill>
            <a:schemeClr val="accent5"/>
          </a:solidFill>
          <a:ln w="19050" cap="rnd" cmpd="sng">
            <a:solidFill>
              <a:srgbClr val="8F221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3"/>
        <p:cNvGrpSpPr/>
        <p:nvPr/>
      </p:nvGrpSpPr>
      <p:grpSpPr>
        <a:xfrm>
          <a:off x="0" y="0"/>
          <a:ext cx="0" cy="0"/>
          <a:chOff x="0" y="0"/>
          <a:chExt cx="0" cy="0"/>
        </a:xfrm>
      </p:grpSpPr>
      <p:sp>
        <p:nvSpPr>
          <p:cNvPr id="214" name="Google Shape;214;g3163408c01e_0_6"/>
          <p:cNvSpPr txBox="1"/>
          <p:nvPr/>
        </p:nvSpPr>
        <p:spPr>
          <a:xfrm>
            <a:off x="1659300" y="6287700"/>
            <a:ext cx="2782500" cy="4155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chemeClr val="dk1"/>
              </a:buClr>
              <a:buSzPts val="1100"/>
              <a:buFont typeface="Avenir"/>
              <a:buNone/>
            </a:pPr>
            <a:r>
              <a:rPr lang="en-US" sz="1100" b="0" i="0" u="none" strike="noStrike" cap="none">
                <a:solidFill>
                  <a:schemeClr val="dk1"/>
                </a:solidFill>
                <a:latin typeface="Avenir"/>
                <a:ea typeface="Avenir"/>
                <a:cs typeface="Avenir"/>
                <a:sym typeface="Avenir"/>
              </a:rPr>
              <a:t>Gia Merlo, </a:t>
            </a:r>
            <a:r>
              <a:rPr lang="en-US" sz="1100" b="0" i="1" u="none" strike="noStrike" cap="none">
                <a:solidFill>
                  <a:schemeClr val="dk1"/>
                </a:solidFill>
                <a:latin typeface="Avenir"/>
                <a:ea typeface="Avenir"/>
                <a:cs typeface="Avenir"/>
                <a:sym typeface="Avenir"/>
              </a:rPr>
              <a:t>Restack</a:t>
            </a:r>
            <a:r>
              <a:rPr lang="en-US" sz="1100" b="0" i="0" u="none" strike="noStrike" cap="none">
                <a:solidFill>
                  <a:schemeClr val="dk1"/>
                </a:solidFill>
                <a:latin typeface="Avenir"/>
                <a:ea typeface="Avenir"/>
                <a:cs typeface="Avenir"/>
                <a:sym typeface="Avenir"/>
              </a:rPr>
              <a:t>, October 2024</a:t>
            </a:r>
            <a:endParaRPr sz="1100" b="0" i="0" u="none" strike="noStrike" cap="none">
              <a:solidFill>
                <a:schemeClr val="dk1"/>
              </a:solidFill>
              <a:latin typeface="Avenir"/>
              <a:ea typeface="Avenir"/>
              <a:cs typeface="Avenir"/>
              <a:sym typeface="Avenir"/>
            </a:endParaRPr>
          </a:p>
        </p:txBody>
      </p:sp>
      <p:sp>
        <p:nvSpPr>
          <p:cNvPr id="215" name="Google Shape;215;g3163408c01e_0_6"/>
          <p:cNvSpPr txBox="1">
            <a:spLocks noGrp="1"/>
          </p:cNvSpPr>
          <p:nvPr>
            <p:ph type="sldNum" idx="12"/>
          </p:nvPr>
        </p:nvSpPr>
        <p:spPr>
          <a:xfrm rot="-5400000">
            <a:off x="11716601" y="6382649"/>
            <a:ext cx="566700" cy="3840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Clr>
                <a:schemeClr val="lt1"/>
              </a:buClr>
              <a:buSzPts val="1300"/>
              <a:buFont typeface="Avenir"/>
              <a:buNone/>
            </a:pPr>
            <a:fld id="{00000000-1234-1234-1234-123412341234}" type="slidenum">
              <a:rPr lang="en-US"/>
              <a:t>7</a:t>
            </a:fld>
            <a:endParaRPr/>
          </a:p>
        </p:txBody>
      </p:sp>
      <p:grpSp>
        <p:nvGrpSpPr>
          <p:cNvPr id="216" name="Google Shape;216;g3163408c01e_0_6"/>
          <p:cNvGrpSpPr/>
          <p:nvPr/>
        </p:nvGrpSpPr>
        <p:grpSpPr>
          <a:xfrm>
            <a:off x="-104" y="-8467"/>
            <a:ext cx="12192237" cy="6866580"/>
            <a:chOff x="-104" y="-8467"/>
            <a:chExt cx="12192237" cy="6866580"/>
          </a:xfrm>
        </p:grpSpPr>
        <p:cxnSp>
          <p:nvCxnSpPr>
            <p:cNvPr id="217" name="Google Shape;217;g3163408c01e_0_6"/>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218" name="Google Shape;218;g3163408c01e_0_6"/>
            <p:cNvCxnSpPr/>
            <p:nvPr/>
          </p:nvCxnSpPr>
          <p:spPr>
            <a:xfrm flipH="1">
              <a:off x="7425125" y="3681413"/>
              <a:ext cx="4763700" cy="3176700"/>
            </a:xfrm>
            <a:prstGeom prst="straightConnector1">
              <a:avLst/>
            </a:prstGeom>
            <a:noFill/>
            <a:ln w="9525" cap="flat" cmpd="sng">
              <a:solidFill>
                <a:srgbClr val="D8D8D8"/>
              </a:solidFill>
              <a:prstDash val="solid"/>
              <a:round/>
              <a:headEnd type="none" w="sm" len="sm"/>
              <a:tailEnd type="none" w="sm" len="sm"/>
            </a:ln>
          </p:spPr>
        </p:cxnSp>
        <p:sp>
          <p:nvSpPr>
            <p:cNvPr id="219" name="Google Shape;219;g3163408c01e_0_6"/>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0" name="Google Shape;220;g3163408c01e_0_6"/>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1" name="Google Shape;221;g3163408c01e_0_6"/>
            <p:cNvSpPr/>
            <p:nvPr/>
          </p:nvSpPr>
          <p:spPr>
            <a:xfrm>
              <a:off x="8932333" y="3048000"/>
              <a:ext cx="3259800" cy="3810000"/>
            </a:xfrm>
            <a:prstGeom prst="triangle">
              <a:avLst>
                <a:gd name="adj" fmla="val 100000"/>
              </a:avLst>
            </a:prstGeom>
            <a:solidFill>
              <a:schemeClr val="accent2">
                <a:alpha val="7059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g3163408c01e_0_6"/>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863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3" name="Google Shape;223;g3163408c01e_0_6"/>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863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4" name="Google Shape;224;g3163408c01e_0_6"/>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35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5" name="Google Shape;225;g3163408c01e_0_6"/>
            <p:cNvSpPr/>
            <p:nvPr/>
          </p:nvSpPr>
          <p:spPr>
            <a:xfrm>
              <a:off x="10371666" y="3589867"/>
              <a:ext cx="1817100" cy="326820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g3163408c01e_0_6"/>
            <p:cNvSpPr/>
            <p:nvPr/>
          </p:nvSpPr>
          <p:spPr>
            <a:xfrm rot="10800000">
              <a:off x="-104" y="54"/>
              <a:ext cx="842700" cy="5666100"/>
            </a:xfrm>
            <a:prstGeom prst="triangle">
              <a:avLst>
                <a:gd name="adj" fmla="val 100000"/>
              </a:avLst>
            </a:prstGeom>
            <a:solidFill>
              <a:schemeClr val="accent1">
                <a:alpha val="8353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7" name="Google Shape;227;g3163408c01e_0_6"/>
          <p:cNvGrpSpPr/>
          <p:nvPr/>
        </p:nvGrpSpPr>
        <p:grpSpPr>
          <a:xfrm>
            <a:off x="588736" y="2327773"/>
            <a:ext cx="10349979" cy="3487940"/>
            <a:chOff x="206923" y="1790529"/>
            <a:chExt cx="7372305" cy="2395070"/>
          </a:xfrm>
        </p:grpSpPr>
        <p:pic>
          <p:nvPicPr>
            <p:cNvPr id="228" name="Google Shape;228;g3163408c01e_0_6"/>
            <p:cNvPicPr preferRelativeResize="0"/>
            <p:nvPr/>
          </p:nvPicPr>
          <p:blipFill rotWithShape="1">
            <a:blip r:embed="rId3">
              <a:alphaModFix/>
            </a:blip>
            <a:srcRect t="15815" r="6454" b="45422"/>
            <a:stretch/>
          </p:blipFill>
          <p:spPr>
            <a:xfrm>
              <a:off x="206923" y="1825574"/>
              <a:ext cx="3668382" cy="2360025"/>
            </a:xfrm>
            <a:prstGeom prst="rect">
              <a:avLst/>
            </a:prstGeom>
            <a:noFill/>
            <a:ln>
              <a:noFill/>
            </a:ln>
          </p:spPr>
        </p:pic>
        <p:pic>
          <p:nvPicPr>
            <p:cNvPr id="229" name="Google Shape;229;g3163408c01e_0_6"/>
            <p:cNvPicPr preferRelativeResize="0"/>
            <p:nvPr/>
          </p:nvPicPr>
          <p:blipFill rotWithShape="1">
            <a:blip r:embed="rId3">
              <a:alphaModFix/>
            </a:blip>
            <a:srcRect l="5346" t="56903" r="188" b="6905"/>
            <a:stretch/>
          </p:blipFill>
          <p:spPr>
            <a:xfrm>
              <a:off x="3874651" y="1790529"/>
              <a:ext cx="3704577" cy="2203375"/>
            </a:xfrm>
            <a:prstGeom prst="rect">
              <a:avLst/>
            </a:prstGeom>
            <a:noFill/>
            <a:ln>
              <a:noFill/>
            </a:ln>
          </p:spPr>
        </p:pic>
      </p:grpSp>
      <p:sp>
        <p:nvSpPr>
          <p:cNvPr id="230" name="Google Shape;230;g3163408c01e_0_6"/>
          <p:cNvSpPr txBox="1">
            <a:spLocks noGrp="1"/>
          </p:cNvSpPr>
          <p:nvPr>
            <p:ph type="title"/>
          </p:nvPr>
        </p:nvSpPr>
        <p:spPr>
          <a:xfrm>
            <a:off x="676123" y="156611"/>
            <a:ext cx="9648300" cy="1699200"/>
          </a:xfrm>
          <a:prstGeom prst="rect">
            <a:avLst/>
          </a:prstGeom>
          <a:noFill/>
          <a:ln>
            <a:noFill/>
          </a:ln>
        </p:spPr>
        <p:txBody>
          <a:bodyPr spcFirstLastPara="1" wrap="square" lIns="121900" tIns="60925" rIns="121900" bIns="60925" anchor="ctr" anchorCtr="0">
            <a:normAutofit/>
          </a:bodyPr>
          <a:lstStyle/>
          <a:p>
            <a:pPr marL="0" lvl="0" indent="0" algn="l" rtl="0">
              <a:lnSpc>
                <a:spcPct val="90000"/>
              </a:lnSpc>
              <a:spcBef>
                <a:spcPts val="0"/>
              </a:spcBef>
              <a:spcAft>
                <a:spcPts val="0"/>
              </a:spcAft>
              <a:buClr>
                <a:srgbClr val="003399"/>
              </a:buClr>
              <a:buSzPts val="3600"/>
              <a:buFont typeface="Calibri"/>
              <a:buNone/>
            </a:pPr>
            <a:r>
              <a:rPr lang="en-US"/>
              <a:t>EVOLUTION OF THE MEDICAL FIELD OF PSYCHIATRY</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229"/>
        <p:cNvGrpSpPr/>
        <p:nvPr/>
      </p:nvGrpSpPr>
      <p:grpSpPr>
        <a:xfrm>
          <a:off x="0" y="0"/>
          <a:ext cx="0" cy="0"/>
          <a:chOff x="0" y="0"/>
          <a:chExt cx="0" cy="0"/>
        </a:xfrm>
      </p:grpSpPr>
      <p:sp>
        <p:nvSpPr>
          <p:cNvPr id="1230" name="Google Shape;1230;p45"/>
          <p:cNvSpPr txBox="1">
            <a:spLocks noGrp="1"/>
          </p:cNvSpPr>
          <p:nvPr>
            <p:ph type="title"/>
          </p:nvPr>
        </p:nvSpPr>
        <p:spPr>
          <a:xfrm>
            <a:off x="472543" y="563606"/>
            <a:ext cx="3854528" cy="127846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Calibri"/>
              <a:buNone/>
            </a:pPr>
            <a:r>
              <a:rPr lang="en-US" sz="3600" b="1"/>
              <a:t>GREENSPACE AND TYPE 2 DIABETES</a:t>
            </a:r>
            <a:endParaRPr/>
          </a:p>
        </p:txBody>
      </p:sp>
      <p:sp>
        <p:nvSpPr>
          <p:cNvPr id="1231" name="Google Shape;1231;p4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200"/>
              <a:buChar char="•"/>
            </a:pPr>
            <a:r>
              <a:rPr lang="en-US"/>
              <a:t>Cross-Sectional studies</a:t>
            </a:r>
            <a:endParaRPr/>
          </a:p>
          <a:p>
            <a:pPr marL="685800" lvl="1" indent="-228600" algn="l" rtl="0">
              <a:lnSpc>
                <a:spcPct val="90000"/>
              </a:lnSpc>
              <a:spcBef>
                <a:spcPts val="500"/>
              </a:spcBef>
              <a:spcAft>
                <a:spcPts val="0"/>
              </a:spcAft>
              <a:buClr>
                <a:schemeClr val="dk1"/>
              </a:buClr>
              <a:buSzPts val="3200"/>
              <a:buChar char="•"/>
            </a:pPr>
            <a:r>
              <a:rPr lang="en-US" sz="3200"/>
              <a:t>Green Space is Inversely related to </a:t>
            </a:r>
            <a:r>
              <a:rPr lang="en-US" sz="3200">
                <a:highlight>
                  <a:srgbClr val="00FF00"/>
                </a:highlight>
              </a:rPr>
              <a:t>Type 2 Diabetes</a:t>
            </a:r>
            <a:endParaRPr>
              <a:highlight>
                <a:srgbClr val="00FF00"/>
              </a:highlight>
            </a:endParaRPr>
          </a:p>
          <a:p>
            <a:pPr marL="685800" lvl="1" indent="-25400" algn="l" rtl="0">
              <a:lnSpc>
                <a:spcPct val="90000"/>
              </a:lnSpc>
              <a:spcBef>
                <a:spcPts val="500"/>
              </a:spcBef>
              <a:spcAft>
                <a:spcPts val="0"/>
              </a:spcAft>
              <a:buClr>
                <a:schemeClr val="dk1"/>
              </a:buClr>
              <a:buSzPts val="3200"/>
              <a:buNone/>
            </a:pPr>
            <a:endParaRPr sz="3200"/>
          </a:p>
          <a:p>
            <a:pPr marL="228600" lvl="0" indent="-228600" algn="l" rtl="0">
              <a:lnSpc>
                <a:spcPct val="90000"/>
              </a:lnSpc>
              <a:spcBef>
                <a:spcPts val="1000"/>
              </a:spcBef>
              <a:spcAft>
                <a:spcPts val="0"/>
              </a:spcAft>
              <a:buClr>
                <a:srgbClr val="1F1F1F"/>
              </a:buClr>
              <a:buSzPts val="3200"/>
              <a:buChar char="•"/>
            </a:pPr>
            <a:r>
              <a:rPr lang="en-US">
                <a:solidFill>
                  <a:srgbClr val="1F1F1F"/>
                </a:solidFill>
                <a:latin typeface="Trebuchet MS"/>
                <a:ea typeface="Trebuchet MS"/>
                <a:cs typeface="Trebuchet MS"/>
                <a:sym typeface="Trebuchet MS"/>
              </a:rPr>
              <a:t>Neighborhoods</a:t>
            </a:r>
            <a:r>
              <a:rPr lang="en-US" b="0" i="0">
                <a:solidFill>
                  <a:srgbClr val="1F1F1F"/>
                </a:solidFill>
                <a:latin typeface="Trebuchet MS"/>
                <a:ea typeface="Trebuchet MS"/>
                <a:cs typeface="Trebuchet MS"/>
                <a:sym typeface="Trebuchet MS"/>
              </a:rPr>
              <a:t> with more tree canopy and open grass </a:t>
            </a:r>
            <a:r>
              <a:rPr lang="en-US" b="0" i="0">
                <a:solidFill>
                  <a:srgbClr val="1F1F1F"/>
                </a:solidFill>
                <a:highlight>
                  <a:srgbClr val="00FF00"/>
                </a:highlight>
                <a:latin typeface="Trebuchet MS"/>
                <a:ea typeface="Trebuchet MS"/>
                <a:cs typeface="Trebuchet MS"/>
                <a:sym typeface="Trebuchet MS"/>
              </a:rPr>
              <a:t>reduce fatal and non-fatal cardiovascular events in people with T2DM.</a:t>
            </a:r>
            <a:endParaRPr>
              <a:highlight>
                <a:srgbClr val="00FF00"/>
              </a:highlight>
              <a:latin typeface="Trebuchet MS"/>
              <a:ea typeface="Trebuchet MS"/>
              <a:cs typeface="Trebuchet MS"/>
              <a:sym typeface="Trebuchet MS"/>
            </a:endParaRPr>
          </a:p>
        </p:txBody>
      </p:sp>
      <p:sp>
        <p:nvSpPr>
          <p:cNvPr id="1232" name="Google Shape;1232;p45"/>
          <p:cNvSpPr txBox="1"/>
          <p:nvPr/>
        </p:nvSpPr>
        <p:spPr>
          <a:xfrm>
            <a:off x="306767" y="5945166"/>
            <a:ext cx="654231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sng" strike="noStrike">
                <a:solidFill>
                  <a:schemeClr val="dk1"/>
                </a:solidFill>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https://doi.org/10.2337/dc13-1325</a:t>
            </a:r>
            <a:endParaRPr sz="1800" b="0" i="0" u="none" strike="noStrike">
              <a:solidFill>
                <a:schemeClr val="dk1"/>
              </a:solidFill>
              <a:latin typeface="Helvetica Neue"/>
              <a:ea typeface="Helvetica Neue"/>
              <a:cs typeface="Helvetica Neue"/>
              <a:sym typeface="Helvetica Neue"/>
            </a:endParaRPr>
          </a:p>
          <a:p>
            <a:pPr marL="0" marR="0" lvl="0" indent="0" algn="l" rtl="0">
              <a:spcBef>
                <a:spcPts val="0"/>
              </a:spcBef>
              <a:spcAft>
                <a:spcPts val="0"/>
              </a:spcAft>
              <a:buNone/>
            </a:pPr>
            <a:r>
              <a:rPr lang="en-US" sz="1800" b="0" i="0" u="sng" strike="noStrik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https://doi.org/10.1016/j.healthplace.2023.103045</a:t>
            </a:r>
            <a:endParaRPr sz="1800">
              <a:solidFill>
                <a:schemeClr val="dk1"/>
              </a:solidFill>
              <a:latin typeface="Calibri"/>
              <a:ea typeface="Calibri"/>
              <a:cs typeface="Calibri"/>
              <a:sym typeface="Calibri"/>
            </a:endParaRPr>
          </a:p>
        </p:txBody>
      </p:sp>
      <p:pic>
        <p:nvPicPr>
          <p:cNvPr id="1233" name="Google Shape;1233;p45"/>
          <p:cNvPicPr preferRelativeResize="0"/>
          <p:nvPr/>
        </p:nvPicPr>
        <p:blipFill rotWithShape="1">
          <a:blip r:embed="rId5">
            <a:alphaModFix/>
          </a:blip>
          <a:srcRect/>
          <a:stretch/>
        </p:blipFill>
        <p:spPr>
          <a:xfrm>
            <a:off x="159851" y="2449408"/>
            <a:ext cx="4600610" cy="3068571"/>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1239" name="Google Shape;1239;p46"/>
          <p:cNvSpPr txBox="1">
            <a:spLocks noGrp="1"/>
          </p:cNvSpPr>
          <p:nvPr>
            <p:ph type="title"/>
          </p:nvPr>
        </p:nvSpPr>
        <p:spPr>
          <a:xfrm>
            <a:off x="575382" y="-113137"/>
            <a:ext cx="3932237" cy="1600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Font typeface="Calibri"/>
              <a:buNone/>
            </a:pPr>
            <a:r>
              <a:rPr lang="en-US" b="1"/>
              <a:t>Green Spaces &amp; Neurodegenerative Diseases</a:t>
            </a:r>
            <a:endParaRPr/>
          </a:p>
        </p:txBody>
      </p:sp>
      <p:pic>
        <p:nvPicPr>
          <p:cNvPr id="1240" name="Google Shape;1240;p46"/>
          <p:cNvPicPr preferRelativeResize="0">
            <a:picLocks noGrp="1"/>
          </p:cNvPicPr>
          <p:nvPr>
            <p:ph type="body" idx="1"/>
          </p:nvPr>
        </p:nvPicPr>
        <p:blipFill rotWithShape="1">
          <a:blip r:embed="rId3">
            <a:alphaModFix/>
          </a:blip>
          <a:srcRect/>
          <a:stretch/>
        </p:blipFill>
        <p:spPr>
          <a:xfrm>
            <a:off x="6897688" y="1537525"/>
            <a:ext cx="2743200" cy="3773424"/>
          </a:xfrm>
          <a:prstGeom prst="rect">
            <a:avLst/>
          </a:prstGeom>
          <a:noFill/>
          <a:ln>
            <a:noFill/>
          </a:ln>
        </p:spPr>
      </p:pic>
      <p:sp>
        <p:nvSpPr>
          <p:cNvPr id="1241" name="Google Shape;1241;p46"/>
          <p:cNvSpPr txBox="1">
            <a:spLocks noGrp="1"/>
          </p:cNvSpPr>
          <p:nvPr>
            <p:ph type="body" idx="2"/>
          </p:nvPr>
        </p:nvSpPr>
        <p:spPr>
          <a:xfrm>
            <a:off x="839788" y="1600200"/>
            <a:ext cx="4316106" cy="4315858"/>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Clr>
                <a:srgbClr val="000000"/>
              </a:buClr>
              <a:buSzPts val="1800"/>
              <a:buFont typeface="Arial"/>
              <a:buChar char="•"/>
            </a:pPr>
            <a:r>
              <a:rPr lang="en-US" sz="1800" b="0" i="0">
                <a:solidFill>
                  <a:srgbClr val="000000"/>
                </a:solidFill>
                <a:latin typeface="Arial"/>
                <a:ea typeface="Arial"/>
                <a:cs typeface="Arial"/>
                <a:sym typeface="Arial"/>
              </a:rPr>
              <a:t>62 million Medicare beneficiaries</a:t>
            </a:r>
            <a:endParaRPr/>
          </a:p>
          <a:p>
            <a:pPr marL="285750" lvl="0" indent="-285750" algn="l" rtl="0">
              <a:lnSpc>
                <a:spcPct val="90000"/>
              </a:lnSpc>
              <a:spcBef>
                <a:spcPts val="1000"/>
              </a:spcBef>
              <a:spcAft>
                <a:spcPts val="0"/>
              </a:spcAft>
              <a:buClr>
                <a:srgbClr val="000000"/>
              </a:buClr>
              <a:buSzPts val="1800"/>
              <a:buFont typeface="Arial"/>
              <a:buChar char="•"/>
            </a:pPr>
            <a:r>
              <a:rPr lang="en-US" sz="1800">
                <a:solidFill>
                  <a:srgbClr val="000000"/>
                </a:solidFill>
                <a:latin typeface="Arial"/>
                <a:ea typeface="Arial"/>
                <a:cs typeface="Arial"/>
                <a:sym typeface="Arial"/>
              </a:rPr>
              <a:t>R</a:t>
            </a:r>
            <a:r>
              <a:rPr lang="en-US" sz="1800" b="0" i="0">
                <a:solidFill>
                  <a:srgbClr val="000000"/>
                </a:solidFill>
                <a:latin typeface="Arial"/>
                <a:ea typeface="Arial"/>
                <a:cs typeface="Arial"/>
                <a:sym typeface="Arial"/>
              </a:rPr>
              <a:t>esults revealed that older adults who lived in a Zip code with more </a:t>
            </a:r>
            <a:r>
              <a:rPr lang="en-US" sz="1800" b="0" i="0">
                <a:solidFill>
                  <a:srgbClr val="000000"/>
                </a:solidFill>
                <a:highlight>
                  <a:srgbClr val="00FF00"/>
                </a:highlight>
                <a:latin typeface="Arial"/>
                <a:ea typeface="Arial"/>
                <a:cs typeface="Arial"/>
                <a:sym typeface="Arial"/>
              </a:rPr>
              <a:t>Green Space</a:t>
            </a:r>
            <a:r>
              <a:rPr lang="en-US" sz="1800" b="0" i="0">
                <a:solidFill>
                  <a:srgbClr val="000000"/>
                </a:solidFill>
                <a:latin typeface="Arial"/>
                <a:ea typeface="Arial"/>
                <a:cs typeface="Arial"/>
                <a:sym typeface="Arial"/>
              </a:rPr>
              <a:t> had a lower rate of hospitalization for Parkinson’s disease, </a:t>
            </a:r>
            <a:r>
              <a:rPr lang="en-US" sz="1800">
                <a:solidFill>
                  <a:srgbClr val="2A2A2A"/>
                </a:solidFill>
                <a:latin typeface="Arial"/>
                <a:ea typeface="Arial"/>
                <a:cs typeface="Arial"/>
                <a:sym typeface="Arial"/>
              </a:rPr>
              <a:t>Alzheimer’s Disease</a:t>
            </a:r>
            <a:r>
              <a:rPr lang="en-US" sz="1800" b="0" i="0">
                <a:solidFill>
                  <a:srgbClr val="000000"/>
                </a:solidFill>
                <a:latin typeface="Arial"/>
                <a:ea typeface="Arial"/>
                <a:cs typeface="Arial"/>
                <a:sym typeface="Arial"/>
              </a:rPr>
              <a:t> and related </a:t>
            </a:r>
            <a:r>
              <a:rPr lang="en-US" sz="1800">
                <a:solidFill>
                  <a:srgbClr val="2A2A2A"/>
                </a:solidFill>
                <a:latin typeface="Arial"/>
                <a:ea typeface="Arial"/>
                <a:cs typeface="Arial"/>
                <a:sym typeface="Arial"/>
              </a:rPr>
              <a:t>dementias</a:t>
            </a:r>
            <a:r>
              <a:rPr lang="en-US" sz="1800">
                <a:solidFill>
                  <a:srgbClr val="000000"/>
                </a:solidFill>
                <a:latin typeface="Arial"/>
                <a:ea typeface="Arial"/>
                <a:cs typeface="Arial"/>
                <a:sym typeface="Arial"/>
              </a:rPr>
              <a:t> </a:t>
            </a:r>
            <a:r>
              <a:rPr lang="en-US" sz="1800" b="0" i="0">
                <a:solidFill>
                  <a:srgbClr val="000000"/>
                </a:solidFill>
                <a:latin typeface="Arial"/>
                <a:ea typeface="Arial"/>
                <a:cs typeface="Arial"/>
                <a:sym typeface="Arial"/>
              </a:rPr>
              <a:t>such as vascular dementia and Lewy body dementia.</a:t>
            </a:r>
            <a:endParaRPr/>
          </a:p>
          <a:p>
            <a:pPr marL="285750" lvl="0" indent="-285750" algn="l" rtl="0">
              <a:lnSpc>
                <a:spcPct val="90000"/>
              </a:lnSpc>
              <a:spcBef>
                <a:spcPts val="1000"/>
              </a:spcBef>
              <a:spcAft>
                <a:spcPts val="0"/>
              </a:spcAft>
              <a:buClr>
                <a:srgbClr val="2A2A2A"/>
              </a:buClr>
              <a:buSzPts val="1800"/>
              <a:buFont typeface="Arial"/>
              <a:buChar char="•"/>
            </a:pPr>
            <a:r>
              <a:rPr lang="en-US" sz="1800">
                <a:solidFill>
                  <a:srgbClr val="2A2A2A"/>
                </a:solidFill>
                <a:highlight>
                  <a:srgbClr val="00FFFF"/>
                </a:highlight>
                <a:latin typeface="Arial"/>
                <a:ea typeface="Arial"/>
                <a:cs typeface="Arial"/>
                <a:sym typeface="Arial"/>
              </a:rPr>
              <a:t>Blue Space</a:t>
            </a:r>
            <a:r>
              <a:rPr lang="en-US" sz="1800" b="0" i="0">
                <a:solidFill>
                  <a:srgbClr val="000000"/>
                </a:solidFill>
                <a:highlight>
                  <a:srgbClr val="00FFFF"/>
                </a:highlight>
                <a:latin typeface="Arial"/>
                <a:ea typeface="Arial"/>
                <a:cs typeface="Arial"/>
                <a:sym typeface="Arial"/>
              </a:rPr>
              <a:t> </a:t>
            </a:r>
            <a:r>
              <a:rPr lang="en-US" sz="1800" b="0" i="0">
                <a:solidFill>
                  <a:srgbClr val="000000"/>
                </a:solidFill>
                <a:latin typeface="Arial"/>
                <a:ea typeface="Arial"/>
                <a:cs typeface="Arial"/>
                <a:sym typeface="Arial"/>
              </a:rPr>
              <a:t>— bodies of water such as lakes, rivers and oceans — and the amount of land dedicated to parks in a given Zip code were also associated with fewer hospital admissions for Parkinson’s disease, but not for Alzheimer’s disease and related dementias.</a:t>
            </a:r>
            <a:endParaRPr/>
          </a:p>
          <a:p>
            <a:pPr marL="285750" lvl="0" indent="-184150" algn="l" rtl="0">
              <a:lnSpc>
                <a:spcPct val="90000"/>
              </a:lnSpc>
              <a:spcBef>
                <a:spcPts val="1000"/>
              </a:spcBef>
              <a:spcAft>
                <a:spcPts val="0"/>
              </a:spcAft>
              <a:buClr>
                <a:schemeClr val="dk1"/>
              </a:buClr>
              <a:buSzPts val="1600"/>
              <a:buFont typeface="Arial"/>
              <a:buNone/>
            </a:pPr>
            <a:endParaRPr/>
          </a:p>
        </p:txBody>
      </p:sp>
      <p:sp>
        <p:nvSpPr>
          <p:cNvPr id="1242" name="Google Shape;1242;p46"/>
          <p:cNvSpPr txBox="1"/>
          <p:nvPr/>
        </p:nvSpPr>
        <p:spPr>
          <a:xfrm>
            <a:off x="839788" y="6029195"/>
            <a:ext cx="6301648"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i="0">
                <a:solidFill>
                  <a:srgbClr val="333333"/>
                </a:solidFill>
                <a:latin typeface="Arial"/>
                <a:ea typeface="Arial"/>
                <a:cs typeface="Arial"/>
                <a:sym typeface="Arial"/>
              </a:rPr>
              <a:t>Klompmaker JO, Laden F, Browning MHEM, et al. Associations of Greenness, Parks, and Blue Space With Neurodegenerative Disease Hospitalizations Among Older US Adults. </a:t>
            </a:r>
            <a:r>
              <a:rPr lang="en-US" sz="1000" b="0" i="1">
                <a:solidFill>
                  <a:srgbClr val="333333"/>
                </a:solidFill>
                <a:latin typeface="Arial"/>
                <a:ea typeface="Arial"/>
                <a:cs typeface="Arial"/>
                <a:sym typeface="Arial"/>
              </a:rPr>
              <a:t>JAMA Netw Open.</a:t>
            </a:r>
            <a:r>
              <a:rPr lang="en-US" sz="1000" b="0" i="0">
                <a:solidFill>
                  <a:srgbClr val="333333"/>
                </a:solidFill>
                <a:latin typeface="Arial"/>
                <a:ea typeface="Arial"/>
                <a:cs typeface="Arial"/>
                <a:sym typeface="Arial"/>
              </a:rPr>
              <a:t> 2022;5(12):e2247664. doi:10.1001/jamanetworkopen.2022.47664</a:t>
            </a:r>
            <a:endParaRPr sz="1000">
              <a:solidFill>
                <a:schemeClr val="dk1"/>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1247" name="Google Shape;1247;p47"/>
          <p:cNvSpPr txBox="1">
            <a:spLocks noGrp="1"/>
          </p:cNvSpPr>
          <p:nvPr>
            <p:ph type="title"/>
          </p:nvPr>
        </p:nvSpPr>
        <p:spPr>
          <a:xfrm>
            <a:off x="358164" y="-484668"/>
            <a:ext cx="3932237" cy="1600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Font typeface="Calibri"/>
              <a:buNone/>
            </a:pPr>
            <a:r>
              <a:rPr lang="en-US" b="1"/>
              <a:t>Green Spaces and Stroke/CVA</a:t>
            </a:r>
            <a:endParaRPr/>
          </a:p>
        </p:txBody>
      </p:sp>
      <p:pic>
        <p:nvPicPr>
          <p:cNvPr id="1248" name="Google Shape;1248;p47"/>
          <p:cNvPicPr preferRelativeResize="0">
            <a:picLocks noGrp="1"/>
          </p:cNvPicPr>
          <p:nvPr>
            <p:ph type="body" idx="1"/>
          </p:nvPr>
        </p:nvPicPr>
        <p:blipFill rotWithShape="1">
          <a:blip r:embed="rId3">
            <a:alphaModFix/>
          </a:blip>
          <a:srcRect/>
          <a:stretch/>
        </p:blipFill>
        <p:spPr>
          <a:xfrm>
            <a:off x="5183188" y="1434346"/>
            <a:ext cx="6172200" cy="3979783"/>
          </a:xfrm>
          <a:prstGeom prst="rect">
            <a:avLst/>
          </a:prstGeom>
          <a:noFill/>
          <a:ln>
            <a:noFill/>
          </a:ln>
        </p:spPr>
      </p:pic>
      <p:sp>
        <p:nvSpPr>
          <p:cNvPr id="1249" name="Google Shape;1249;p47"/>
          <p:cNvSpPr txBox="1">
            <a:spLocks noGrp="1"/>
          </p:cNvSpPr>
          <p:nvPr>
            <p:ph type="body" idx="2"/>
          </p:nvPr>
        </p:nvSpPr>
        <p:spPr>
          <a:xfrm>
            <a:off x="358163" y="1115532"/>
            <a:ext cx="3932237" cy="3811588"/>
          </a:xfrm>
          <a:prstGeom prst="rect">
            <a:avLst/>
          </a:prstGeom>
          <a:noFill/>
          <a:ln>
            <a:noFill/>
          </a:ln>
        </p:spPr>
        <p:txBody>
          <a:bodyPr spcFirstLastPara="1" wrap="square" lIns="91425" tIns="45700" rIns="91425" bIns="45700" anchor="t" anchorCtr="0">
            <a:noAutofit/>
          </a:bodyPr>
          <a:lstStyle/>
          <a:p>
            <a:pPr marL="285750" lvl="0" indent="-285750" algn="l" rtl="0">
              <a:lnSpc>
                <a:spcPct val="90000"/>
              </a:lnSpc>
              <a:spcBef>
                <a:spcPts val="0"/>
              </a:spcBef>
              <a:spcAft>
                <a:spcPts val="0"/>
              </a:spcAft>
              <a:buClr>
                <a:srgbClr val="212121"/>
              </a:buClr>
              <a:buSzPts val="1600"/>
              <a:buFont typeface="Arial"/>
              <a:buChar char="•"/>
            </a:pPr>
            <a:r>
              <a:rPr lang="en-US">
                <a:solidFill>
                  <a:srgbClr val="212121"/>
                </a:solidFill>
                <a:highlight>
                  <a:srgbClr val="FFFFFF"/>
                </a:highlight>
                <a:latin typeface="Cambria"/>
                <a:ea typeface="Cambria"/>
                <a:cs typeface="Cambria"/>
                <a:sym typeface="Cambria"/>
              </a:rPr>
              <a:t>R</a:t>
            </a:r>
            <a:r>
              <a:rPr lang="en-US" b="0" i="0">
                <a:solidFill>
                  <a:srgbClr val="212121"/>
                </a:solidFill>
                <a:highlight>
                  <a:srgbClr val="FFFFFF"/>
                </a:highlight>
                <a:latin typeface="Cambria"/>
                <a:ea typeface="Cambria"/>
                <a:cs typeface="Cambria"/>
                <a:sym typeface="Cambria"/>
              </a:rPr>
              <a:t>etrospective 1:4 matched case-control study involving 1174 stroke and 4696 control patients over a 3-year period from Milwaukee County, Wisconsin</a:t>
            </a:r>
            <a:endParaRPr/>
          </a:p>
          <a:p>
            <a:pPr marL="285750" lvl="0" indent="-285750" algn="l" rtl="0">
              <a:lnSpc>
                <a:spcPct val="90000"/>
              </a:lnSpc>
              <a:spcBef>
                <a:spcPts val="1000"/>
              </a:spcBef>
              <a:spcAft>
                <a:spcPts val="0"/>
              </a:spcAft>
              <a:buClr>
                <a:srgbClr val="212121"/>
              </a:buClr>
              <a:buSzPts val="1600"/>
              <a:buFont typeface="Arial"/>
              <a:buChar char="•"/>
            </a:pPr>
            <a:r>
              <a:rPr lang="en-US" b="0" i="0">
                <a:solidFill>
                  <a:srgbClr val="212121"/>
                </a:solidFill>
                <a:highlight>
                  <a:srgbClr val="00FF00"/>
                </a:highlight>
                <a:latin typeface="Cambria"/>
                <a:ea typeface="Cambria"/>
                <a:cs typeface="Cambria"/>
                <a:sym typeface="Cambria"/>
              </a:rPr>
              <a:t>Greenspace </a:t>
            </a:r>
            <a:r>
              <a:rPr lang="en-US" b="0" i="0">
                <a:solidFill>
                  <a:srgbClr val="212121"/>
                </a:solidFill>
                <a:highlight>
                  <a:srgbClr val="FFFFFF"/>
                </a:highlight>
                <a:latin typeface="Cambria"/>
                <a:ea typeface="Cambria"/>
                <a:cs typeface="Cambria"/>
                <a:sym typeface="Cambria"/>
              </a:rPr>
              <a:t>was determined using normalized difference vegetation index (NDVI) for a 250-meter radius surrounding a subject’s residence. The area deprivation index (ADI) for the subject’s residence was obtained from the Neighborhood Atlas</a:t>
            </a:r>
            <a:r>
              <a:rPr lang="en-US" b="0" i="0" baseline="30000">
                <a:solidFill>
                  <a:srgbClr val="212121"/>
                </a:solidFill>
                <a:highlight>
                  <a:srgbClr val="FFFFFF"/>
                </a:highlight>
                <a:latin typeface="Cambria"/>
                <a:ea typeface="Cambria"/>
                <a:cs typeface="Cambria"/>
                <a:sym typeface="Cambria"/>
              </a:rPr>
              <a:t>®</a:t>
            </a:r>
            <a:endParaRPr/>
          </a:p>
          <a:p>
            <a:pPr marL="285750" lvl="0" indent="-285750" algn="l" rtl="0">
              <a:lnSpc>
                <a:spcPct val="90000"/>
              </a:lnSpc>
              <a:spcBef>
                <a:spcPts val="1000"/>
              </a:spcBef>
              <a:spcAft>
                <a:spcPts val="0"/>
              </a:spcAft>
              <a:buClr>
                <a:srgbClr val="212121"/>
              </a:buClr>
              <a:buSzPts val="1600"/>
              <a:buFont typeface="Arial"/>
              <a:buChar char="•"/>
            </a:pPr>
            <a:r>
              <a:rPr lang="en-US" b="0" i="0">
                <a:solidFill>
                  <a:srgbClr val="212121"/>
                </a:solidFill>
                <a:highlight>
                  <a:srgbClr val="FFFFFF"/>
                </a:highlight>
                <a:latin typeface="Cambria"/>
                <a:ea typeface="Cambria"/>
                <a:cs typeface="Cambria"/>
                <a:sym typeface="Cambria"/>
              </a:rPr>
              <a:t>NDVI and stroke risk were inversely correlated with </a:t>
            </a:r>
            <a:r>
              <a:rPr lang="en-US" b="0" i="0">
                <a:solidFill>
                  <a:srgbClr val="FF0000"/>
                </a:solidFill>
                <a:highlight>
                  <a:srgbClr val="FFFFFF"/>
                </a:highlight>
                <a:latin typeface="Cambria"/>
                <a:ea typeface="Cambria"/>
                <a:cs typeface="Cambria"/>
                <a:sym typeface="Cambria"/>
              </a:rPr>
              <a:t>19% lowered odds of stroke </a:t>
            </a:r>
            <a:r>
              <a:rPr lang="en-US" b="0" i="0">
                <a:solidFill>
                  <a:srgbClr val="212121"/>
                </a:solidFill>
                <a:highlight>
                  <a:srgbClr val="FFFFFF"/>
                </a:highlight>
                <a:latin typeface="Cambria"/>
                <a:ea typeface="Cambria"/>
                <a:cs typeface="Cambria"/>
                <a:sym typeface="Cambria"/>
              </a:rPr>
              <a:t>for patients living in </a:t>
            </a:r>
            <a:r>
              <a:rPr lang="en-US" b="0" i="0">
                <a:solidFill>
                  <a:srgbClr val="212121"/>
                </a:solidFill>
                <a:highlight>
                  <a:srgbClr val="00FF00"/>
                </a:highlight>
                <a:latin typeface="Cambria"/>
                <a:ea typeface="Cambria"/>
                <a:cs typeface="Cambria"/>
                <a:sym typeface="Cambria"/>
              </a:rPr>
              <a:t>the highest greenspace </a:t>
            </a:r>
            <a:r>
              <a:rPr lang="en-US" b="0" i="0">
                <a:solidFill>
                  <a:srgbClr val="212121"/>
                </a:solidFill>
                <a:highlight>
                  <a:srgbClr val="FFFFFF"/>
                </a:highlight>
                <a:latin typeface="Cambria"/>
                <a:ea typeface="Cambria"/>
                <a:cs typeface="Cambria"/>
                <a:sym typeface="Cambria"/>
              </a:rPr>
              <a:t>quartile compared to the lowest quartile </a:t>
            </a:r>
            <a:endParaRPr/>
          </a:p>
          <a:p>
            <a:pPr marL="285750" lvl="0" indent="-285750" algn="l" rtl="0">
              <a:lnSpc>
                <a:spcPct val="90000"/>
              </a:lnSpc>
              <a:spcBef>
                <a:spcPts val="1000"/>
              </a:spcBef>
              <a:spcAft>
                <a:spcPts val="0"/>
              </a:spcAft>
              <a:buClr>
                <a:srgbClr val="212121"/>
              </a:buClr>
              <a:buSzPts val="1600"/>
              <a:buFont typeface="Arial"/>
              <a:buChar char="•"/>
            </a:pPr>
            <a:r>
              <a:rPr lang="en-US" b="0" i="0">
                <a:solidFill>
                  <a:srgbClr val="212121"/>
                </a:solidFill>
                <a:highlight>
                  <a:srgbClr val="FFFFFF"/>
                </a:highlight>
                <a:latin typeface="Cambria"/>
                <a:ea typeface="Cambria"/>
                <a:cs typeface="Cambria"/>
                <a:sym typeface="Cambria"/>
              </a:rPr>
              <a:t>Patients living in the most deprived ADI quartile had </a:t>
            </a:r>
            <a:r>
              <a:rPr lang="en-US" b="0" i="0">
                <a:solidFill>
                  <a:srgbClr val="FF0000"/>
                </a:solidFill>
                <a:highlight>
                  <a:srgbClr val="FFFFFF"/>
                </a:highlight>
                <a:latin typeface="Cambria"/>
                <a:ea typeface="Cambria"/>
                <a:cs typeface="Cambria"/>
                <a:sym typeface="Cambria"/>
              </a:rPr>
              <a:t>28% greater stroke risk </a:t>
            </a:r>
            <a:r>
              <a:rPr lang="en-US" b="0" i="0">
                <a:solidFill>
                  <a:srgbClr val="212121"/>
                </a:solidFill>
                <a:highlight>
                  <a:srgbClr val="FFFFFF"/>
                </a:highlight>
                <a:latin typeface="Cambria"/>
                <a:ea typeface="Cambria"/>
                <a:cs typeface="Cambria"/>
                <a:sym typeface="Cambria"/>
              </a:rPr>
              <a:t>than those living in the least deprived ADI quartile </a:t>
            </a:r>
            <a:endParaRPr/>
          </a:p>
        </p:txBody>
      </p:sp>
      <p:sp>
        <p:nvSpPr>
          <p:cNvPr id="1250" name="Google Shape;1250;p47"/>
          <p:cNvSpPr txBox="1"/>
          <p:nvPr/>
        </p:nvSpPr>
        <p:spPr>
          <a:xfrm>
            <a:off x="358164" y="6219951"/>
            <a:ext cx="7006728"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i="0">
                <a:solidFill>
                  <a:srgbClr val="212121"/>
                </a:solidFill>
                <a:highlight>
                  <a:srgbClr val="FFFFFF"/>
                </a:highlight>
                <a:latin typeface="Roboto"/>
                <a:ea typeface="Roboto"/>
                <a:cs typeface="Roboto"/>
                <a:sym typeface="Roboto"/>
              </a:rPr>
              <a:t>Cheruvalath H, Homa J, Singh M, Vilar P, Kassam A, Rovin RA. Associations Between Residential Greenspace, Socioeconomic Status, and Stroke: A Matched Case-Control Study. J Patient Cent Res Rev. 2022 Apr 18;9(2):89-97. doi: 10.17294/2330-0698.1886. PMID: 35600229; PMCID: PMC9022714.</a:t>
            </a:r>
            <a:endParaRPr sz="1000">
              <a:solidFill>
                <a:schemeClr val="dk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sp>
        <p:nvSpPr>
          <p:cNvPr id="1256" name="Google Shape;1256;p48"/>
          <p:cNvSpPr txBox="1">
            <a:spLocks noGrp="1"/>
          </p:cNvSpPr>
          <p:nvPr>
            <p:ph type="title"/>
          </p:nvPr>
        </p:nvSpPr>
        <p:spPr>
          <a:xfrm>
            <a:off x="672813" y="0"/>
            <a:ext cx="3932237" cy="1600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Font typeface="Calibri"/>
              <a:buNone/>
            </a:pPr>
            <a:r>
              <a:rPr lang="en-US" b="1"/>
              <a:t>Green Spaces &amp; Telomere Length</a:t>
            </a:r>
            <a:endParaRPr/>
          </a:p>
        </p:txBody>
      </p:sp>
      <p:pic>
        <p:nvPicPr>
          <p:cNvPr id="1257" name="Google Shape;1257;p48"/>
          <p:cNvPicPr preferRelativeResize="0">
            <a:picLocks noGrp="1"/>
          </p:cNvPicPr>
          <p:nvPr>
            <p:ph type="body" idx="1"/>
          </p:nvPr>
        </p:nvPicPr>
        <p:blipFill rotWithShape="1">
          <a:blip r:embed="rId3">
            <a:alphaModFix/>
          </a:blip>
          <a:srcRect/>
          <a:stretch/>
        </p:blipFill>
        <p:spPr>
          <a:xfrm>
            <a:off x="5221288" y="1362075"/>
            <a:ext cx="6096000" cy="4124325"/>
          </a:xfrm>
          <a:prstGeom prst="rect">
            <a:avLst/>
          </a:prstGeom>
          <a:noFill/>
          <a:ln>
            <a:noFill/>
          </a:ln>
        </p:spPr>
      </p:pic>
      <p:sp>
        <p:nvSpPr>
          <p:cNvPr id="1258" name="Google Shape;1258;p4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fontScale="92500" lnSpcReduction="10000"/>
          </a:bodyPr>
          <a:lstStyle/>
          <a:p>
            <a:pPr marL="0" lvl="0" indent="-117475" algn="l" rtl="0">
              <a:lnSpc>
                <a:spcPct val="90000"/>
              </a:lnSpc>
              <a:spcBef>
                <a:spcPts val="0"/>
              </a:spcBef>
              <a:spcAft>
                <a:spcPts val="0"/>
              </a:spcAft>
              <a:buClr>
                <a:srgbClr val="1F1F1F"/>
              </a:buClr>
              <a:buSzPct val="100000"/>
              <a:buFont typeface="Arial"/>
              <a:buChar char="•"/>
            </a:pPr>
            <a:r>
              <a:rPr lang="en-US" sz="2000" b="0" i="0">
                <a:solidFill>
                  <a:srgbClr val="1F1F1F"/>
                </a:solidFill>
                <a:highlight>
                  <a:srgbClr val="00FF00"/>
                </a:highlight>
                <a:latin typeface="Arial"/>
                <a:ea typeface="Arial"/>
                <a:cs typeface="Arial"/>
                <a:sym typeface="Arial"/>
              </a:rPr>
              <a:t>Greenspace exposure</a:t>
            </a:r>
            <a:r>
              <a:rPr lang="en-US" sz="2000" b="0" i="0">
                <a:solidFill>
                  <a:srgbClr val="1F1F1F"/>
                </a:solidFill>
                <a:latin typeface="Arial"/>
                <a:ea typeface="Arial"/>
                <a:cs typeface="Arial"/>
                <a:sym typeface="Arial"/>
              </a:rPr>
              <a:t> found to have an association with telomere length in the NHANES sample.</a:t>
            </a:r>
            <a:endParaRPr/>
          </a:p>
          <a:p>
            <a:pPr marL="0" lvl="0" indent="0" algn="l" rtl="0">
              <a:lnSpc>
                <a:spcPct val="90000"/>
              </a:lnSpc>
              <a:spcBef>
                <a:spcPts val="1000"/>
              </a:spcBef>
              <a:spcAft>
                <a:spcPts val="0"/>
              </a:spcAft>
              <a:buClr>
                <a:srgbClr val="1F1F1F"/>
              </a:buClr>
              <a:buSzPct val="100000"/>
              <a:buNone/>
            </a:pPr>
            <a:r>
              <a:rPr lang="en-US" sz="2000" b="0" i="0">
                <a:solidFill>
                  <a:srgbClr val="1F1F1F"/>
                </a:solidFill>
                <a:latin typeface="Arial"/>
                <a:ea typeface="Arial"/>
                <a:cs typeface="Arial"/>
                <a:sym typeface="Arial"/>
              </a:rPr>
              <a:t>•Greater neighborhood</a:t>
            </a:r>
            <a:r>
              <a:rPr lang="en-US" sz="2000" b="0" i="0">
                <a:solidFill>
                  <a:srgbClr val="1F1F1F"/>
                </a:solidFill>
                <a:highlight>
                  <a:srgbClr val="00FF00"/>
                </a:highlight>
                <a:latin typeface="Arial"/>
                <a:ea typeface="Arial"/>
                <a:cs typeface="Arial"/>
                <a:sym typeface="Arial"/>
              </a:rPr>
              <a:t> greenspace associated with longer telomere length</a:t>
            </a:r>
            <a:r>
              <a:rPr lang="en-US" sz="2000" b="0" i="0">
                <a:solidFill>
                  <a:srgbClr val="1F1F1F"/>
                </a:solidFill>
                <a:latin typeface="Arial"/>
                <a:ea typeface="Arial"/>
                <a:cs typeface="Arial"/>
                <a:sym typeface="Arial"/>
              </a:rPr>
              <a:t> considering individual factors.</a:t>
            </a:r>
            <a:endParaRPr/>
          </a:p>
          <a:p>
            <a:pPr marL="0" lvl="0" indent="0" algn="l" rtl="0">
              <a:lnSpc>
                <a:spcPct val="90000"/>
              </a:lnSpc>
              <a:spcBef>
                <a:spcPts val="1000"/>
              </a:spcBef>
              <a:spcAft>
                <a:spcPts val="0"/>
              </a:spcAft>
              <a:buClr>
                <a:srgbClr val="1F1F1F"/>
              </a:buClr>
              <a:buSzPct val="100000"/>
              <a:buNone/>
            </a:pPr>
            <a:r>
              <a:rPr lang="en-US" sz="2000" b="0" i="0">
                <a:solidFill>
                  <a:srgbClr val="1F1F1F"/>
                </a:solidFill>
                <a:latin typeface="Arial"/>
                <a:ea typeface="Arial"/>
                <a:cs typeface="Arial"/>
                <a:sym typeface="Arial"/>
              </a:rPr>
              <a:t>•When including contextual factors of the neighborhood the relationship becomes non-significant</a:t>
            </a:r>
            <a:endParaRPr/>
          </a:p>
          <a:p>
            <a:pPr marL="0" lvl="0" indent="0" algn="l" rtl="0">
              <a:lnSpc>
                <a:spcPct val="90000"/>
              </a:lnSpc>
              <a:spcBef>
                <a:spcPts val="1000"/>
              </a:spcBef>
              <a:spcAft>
                <a:spcPts val="0"/>
              </a:spcAft>
              <a:buClr>
                <a:srgbClr val="1F1F1F"/>
              </a:buClr>
              <a:buSzPct val="100000"/>
              <a:buNone/>
            </a:pPr>
            <a:r>
              <a:rPr lang="en-US" sz="2000" b="0" i="0">
                <a:solidFill>
                  <a:srgbClr val="1F1F1F"/>
                </a:solidFill>
                <a:latin typeface="Arial"/>
                <a:ea typeface="Arial"/>
                <a:cs typeface="Arial"/>
                <a:sym typeface="Arial"/>
              </a:rPr>
              <a:t>•Findings point to complex relationship between greenspace exposure and telomere length</a:t>
            </a:r>
            <a:endParaRPr/>
          </a:p>
          <a:p>
            <a:pPr marL="285750" lvl="0" indent="-191770" algn="l" rtl="0">
              <a:lnSpc>
                <a:spcPct val="90000"/>
              </a:lnSpc>
              <a:spcBef>
                <a:spcPts val="1000"/>
              </a:spcBef>
              <a:spcAft>
                <a:spcPts val="0"/>
              </a:spcAft>
              <a:buClr>
                <a:schemeClr val="dk1"/>
              </a:buClr>
              <a:buSzPct val="100000"/>
              <a:buFont typeface="Arial"/>
              <a:buNone/>
            </a:pPr>
            <a:endParaRPr/>
          </a:p>
        </p:txBody>
      </p:sp>
      <p:sp>
        <p:nvSpPr>
          <p:cNvPr id="1259" name="Google Shape;1259;p48"/>
          <p:cNvSpPr txBox="1"/>
          <p:nvPr/>
        </p:nvSpPr>
        <p:spPr>
          <a:xfrm>
            <a:off x="1850834" y="5982159"/>
            <a:ext cx="550843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https://doi.org/10.1016/j.scitotenv.2023.167452</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pic>
        <p:nvPicPr>
          <p:cNvPr id="1264" name="Google Shape;1264;p57"/>
          <p:cNvPicPr preferRelativeResize="0"/>
          <p:nvPr/>
        </p:nvPicPr>
        <p:blipFill rotWithShape="1">
          <a:blip r:embed="rId3">
            <a:alphaModFix/>
          </a:blip>
          <a:srcRect/>
          <a:stretch/>
        </p:blipFill>
        <p:spPr>
          <a:xfrm>
            <a:off x="808132" y="0"/>
            <a:ext cx="9191072" cy="6267596"/>
          </a:xfrm>
          <a:prstGeom prst="rect">
            <a:avLst/>
          </a:prstGeom>
          <a:noFill/>
          <a:ln>
            <a:noFill/>
          </a:ln>
        </p:spPr>
      </p:pic>
      <p:sp>
        <p:nvSpPr>
          <p:cNvPr id="1265" name="Google Shape;1265;p57"/>
          <p:cNvSpPr txBox="1"/>
          <p:nvPr/>
        </p:nvSpPr>
        <p:spPr>
          <a:xfrm>
            <a:off x="8778239" y="6267597"/>
            <a:ext cx="341376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PRA - Nature Prescribed (parkrxamerica.org)</a:t>
            </a:r>
            <a:endParaRPr sz="1800">
              <a:solidFill>
                <a:schemeClr val="dk1"/>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269"/>
        <p:cNvGrpSpPr/>
        <p:nvPr/>
      </p:nvGrpSpPr>
      <p:grpSpPr>
        <a:xfrm>
          <a:off x="0" y="0"/>
          <a:ext cx="0" cy="0"/>
          <a:chOff x="0" y="0"/>
          <a:chExt cx="0" cy="0"/>
        </a:xfrm>
      </p:grpSpPr>
      <p:pic>
        <p:nvPicPr>
          <p:cNvPr id="1270" name="Google Shape;1270;p58"/>
          <p:cNvPicPr preferRelativeResize="0"/>
          <p:nvPr/>
        </p:nvPicPr>
        <p:blipFill rotWithShape="1">
          <a:blip r:embed="rId3">
            <a:alphaModFix/>
          </a:blip>
          <a:srcRect/>
          <a:stretch/>
        </p:blipFill>
        <p:spPr>
          <a:xfrm>
            <a:off x="348954" y="406244"/>
            <a:ext cx="11494091" cy="6045511"/>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pic>
        <p:nvPicPr>
          <p:cNvPr id="1275" name="Google Shape;1275;p59"/>
          <p:cNvPicPr preferRelativeResize="0"/>
          <p:nvPr/>
        </p:nvPicPr>
        <p:blipFill rotWithShape="1">
          <a:blip r:embed="rId3">
            <a:alphaModFix/>
          </a:blip>
          <a:srcRect/>
          <a:stretch/>
        </p:blipFill>
        <p:spPr>
          <a:xfrm>
            <a:off x="390232" y="453872"/>
            <a:ext cx="11411536" cy="5950256"/>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sp>
        <p:nvSpPr>
          <p:cNvPr id="1280" name="Google Shape;1280;p65"/>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nvGrpSpPr>
          <p:cNvPr id="1281" name="Google Shape;1281;p65"/>
          <p:cNvGrpSpPr/>
          <p:nvPr/>
        </p:nvGrpSpPr>
        <p:grpSpPr>
          <a:xfrm>
            <a:off x="0" y="-8467"/>
            <a:ext cx="12192000" cy="6866467"/>
            <a:chOff x="0" y="-8467"/>
            <a:chExt cx="12192000" cy="6866467"/>
          </a:xfrm>
        </p:grpSpPr>
        <p:cxnSp>
          <p:nvCxnSpPr>
            <p:cNvPr id="1282" name="Google Shape;1282;p65"/>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1283" name="Google Shape;1283;p65"/>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8627"/>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4" name="Google Shape;1284;p65"/>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5" name="Google Shape;1285;p65"/>
            <p:cNvSpPr/>
            <p:nvPr/>
          </p:nvSpPr>
          <p:spPr>
            <a:xfrm>
              <a:off x="8932333" y="3048000"/>
              <a:ext cx="3259667" cy="3810000"/>
            </a:xfrm>
            <a:prstGeom prst="triangle">
              <a:avLst>
                <a:gd name="adj" fmla="val 100000"/>
              </a:avLst>
            </a:prstGeom>
            <a:solidFill>
              <a:schemeClr val="accent2">
                <a:alpha val="70588"/>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6" name="Google Shape;1286;p65"/>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8627"/>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7" name="Google Shape;1287;p65"/>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8627"/>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8" name="Google Shape;1288;p65"/>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3529"/>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9" name="Google Shape;1289;p65"/>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0" name="Google Shape;1290;p65"/>
            <p:cNvSpPr/>
            <p:nvPr/>
          </p:nvSpPr>
          <p:spPr>
            <a:xfrm>
              <a:off x="0" y="4013200"/>
              <a:ext cx="448733" cy="2844800"/>
            </a:xfrm>
            <a:prstGeom prst="triangle">
              <a:avLst>
                <a:gd name="adj" fmla="val 0"/>
              </a:avLst>
            </a:prstGeom>
            <a:solidFill>
              <a:schemeClr val="accent1">
                <a:alpha val="83529"/>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291" name="Google Shape;1291;p65"/>
          <p:cNvSpPr/>
          <p:nvPr/>
        </p:nvSpPr>
        <p:spPr>
          <a:xfrm>
            <a:off x="477012" y="480060"/>
            <a:ext cx="11237976" cy="5897880"/>
          </a:xfrm>
          <a:prstGeom prst="rect">
            <a:avLst/>
          </a:prstGeom>
          <a:solidFill>
            <a:srgbClr val="FFFFFF"/>
          </a:solidFill>
          <a:ln w="222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pic>
        <p:nvPicPr>
          <p:cNvPr id="1292" name="Google Shape;1292;p65"/>
          <p:cNvPicPr preferRelativeResize="0"/>
          <p:nvPr/>
        </p:nvPicPr>
        <p:blipFill rotWithShape="1">
          <a:blip r:embed="rId3">
            <a:alphaModFix/>
          </a:blip>
          <a:srcRect t="1189" r="1" b="2183"/>
          <a:stretch/>
        </p:blipFill>
        <p:spPr>
          <a:xfrm>
            <a:off x="568452" y="571500"/>
            <a:ext cx="11055096" cy="5715000"/>
          </a:xfrm>
          <a:prstGeom prst="rect">
            <a:avLst/>
          </a:prstGeom>
          <a:noFill/>
          <a:ln>
            <a:noFill/>
          </a:ln>
        </p:spPr>
      </p:pic>
      <p:sp>
        <p:nvSpPr>
          <p:cNvPr id="1293" name="Google Shape;1293;p65"/>
          <p:cNvSpPr txBox="1"/>
          <p:nvPr/>
        </p:nvSpPr>
        <p:spPr>
          <a:xfrm>
            <a:off x="925286" y="5671457"/>
            <a:ext cx="3026228"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PaRx: A Prescription for Nature (parkprescriptions.ca)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297"/>
        <p:cNvGrpSpPr/>
        <p:nvPr/>
      </p:nvGrpSpPr>
      <p:grpSpPr>
        <a:xfrm>
          <a:off x="0" y="0"/>
          <a:ext cx="0" cy="0"/>
          <a:chOff x="0" y="0"/>
          <a:chExt cx="0" cy="0"/>
        </a:xfrm>
      </p:grpSpPr>
      <p:sp>
        <p:nvSpPr>
          <p:cNvPr id="1298" name="Google Shape;1298;p66"/>
          <p:cNvSpPr txBox="1">
            <a:spLocks noGrp="1"/>
          </p:cNvSpPr>
          <p:nvPr>
            <p:ph type="title"/>
          </p:nvPr>
        </p:nvSpPr>
        <p:spPr>
          <a:xfrm>
            <a:off x="677334" y="1498604"/>
            <a:ext cx="3854528" cy="1278466"/>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accent1"/>
              </a:buClr>
              <a:buSzPts val="2000"/>
              <a:buFont typeface="Trebuchet MS"/>
              <a:buNone/>
            </a:pPr>
            <a:endParaRPr/>
          </a:p>
        </p:txBody>
      </p:sp>
      <p:sp>
        <p:nvSpPr>
          <p:cNvPr id="1299" name="Google Shape;1299;p66"/>
          <p:cNvSpPr txBox="1">
            <a:spLocks noGrp="1"/>
          </p:cNvSpPr>
          <p:nvPr>
            <p:ph type="body" idx="1"/>
          </p:nvPr>
        </p:nvSpPr>
        <p:spPr>
          <a:xfrm>
            <a:off x="4760461" y="514924"/>
            <a:ext cx="4513541" cy="5526437"/>
          </a:xfrm>
          <a:prstGeom prst="rect">
            <a:avLst/>
          </a:prstGeom>
          <a:noFill/>
          <a:ln>
            <a:noFill/>
          </a:ln>
        </p:spPr>
        <p:txBody>
          <a:bodyPr spcFirstLastPara="1" wrap="square" lIns="91425" tIns="45700" rIns="91425" bIns="45700" anchor="t" anchorCtr="0">
            <a:normAutofit/>
          </a:bodyPr>
          <a:lstStyle/>
          <a:p>
            <a:pPr marL="342900" lvl="0" indent="-342900" algn="l" rtl="0">
              <a:lnSpc>
                <a:spcPct val="100000"/>
              </a:lnSpc>
              <a:spcBef>
                <a:spcPts val="0"/>
              </a:spcBef>
              <a:spcAft>
                <a:spcPts val="0"/>
              </a:spcAft>
              <a:buClr>
                <a:schemeClr val="dk1"/>
              </a:buClr>
              <a:buSzPts val="1920"/>
              <a:buChar char="►"/>
            </a:pPr>
            <a:r>
              <a:rPr lang="en-US" sz="2400"/>
              <a:t>Launched in November 2020</a:t>
            </a:r>
            <a:endParaRPr/>
          </a:p>
          <a:p>
            <a:pPr marL="342900" lvl="0" indent="-342900" algn="l" rtl="0">
              <a:lnSpc>
                <a:spcPct val="100000"/>
              </a:lnSpc>
              <a:spcBef>
                <a:spcPts val="1000"/>
              </a:spcBef>
              <a:spcAft>
                <a:spcPts val="0"/>
              </a:spcAft>
              <a:buClr>
                <a:schemeClr val="dk1"/>
              </a:buClr>
              <a:buSzPts val="1920"/>
              <a:buChar char="►"/>
            </a:pPr>
            <a:r>
              <a:rPr lang="en-US" sz="2400"/>
              <a:t>Canada’s 1</a:t>
            </a:r>
            <a:r>
              <a:rPr lang="en-US" sz="2400" baseline="30000"/>
              <a:t>st</a:t>
            </a:r>
            <a:r>
              <a:rPr lang="en-US" sz="2400"/>
              <a:t> Nature Prescription</a:t>
            </a:r>
            <a:endParaRPr/>
          </a:p>
          <a:p>
            <a:pPr marL="342900" lvl="0" indent="-342900" algn="l" rtl="0">
              <a:lnSpc>
                <a:spcPct val="100000"/>
              </a:lnSpc>
              <a:spcBef>
                <a:spcPts val="1000"/>
              </a:spcBef>
              <a:spcAft>
                <a:spcPts val="0"/>
              </a:spcAft>
              <a:buClr>
                <a:schemeClr val="dk1"/>
              </a:buClr>
              <a:buSzPts val="1920"/>
              <a:buChar char="►"/>
            </a:pPr>
            <a:r>
              <a:rPr lang="en-US" sz="2400"/>
              <a:t>Recommend spending a Minimum of 2 hours/week in Nature at least 20minute Intervals</a:t>
            </a:r>
            <a:endParaRPr/>
          </a:p>
          <a:p>
            <a:pPr marL="342900" lvl="0" indent="-342900" algn="l" rtl="0">
              <a:lnSpc>
                <a:spcPct val="100000"/>
              </a:lnSpc>
              <a:spcBef>
                <a:spcPts val="1000"/>
              </a:spcBef>
              <a:spcAft>
                <a:spcPts val="0"/>
              </a:spcAft>
              <a:buClr>
                <a:schemeClr val="dk1"/>
              </a:buClr>
              <a:buSzPts val="1920"/>
              <a:buChar char="►"/>
            </a:pPr>
            <a:r>
              <a:rPr lang="en-US" sz="2400"/>
              <a:t>PaRX Medical Professionals can prescribe “Adult Parks Canada Discovery Pass” </a:t>
            </a:r>
            <a:endParaRPr/>
          </a:p>
          <a:p>
            <a:pPr marL="342900" lvl="0" indent="-342900" algn="l" rtl="0">
              <a:lnSpc>
                <a:spcPct val="100000"/>
              </a:lnSpc>
              <a:spcBef>
                <a:spcPts val="1000"/>
              </a:spcBef>
              <a:spcAft>
                <a:spcPts val="0"/>
              </a:spcAft>
              <a:buClr>
                <a:schemeClr val="dk1"/>
              </a:buClr>
              <a:buSzPts val="1920"/>
              <a:buChar char="►"/>
            </a:pPr>
            <a:r>
              <a:rPr lang="en-US" sz="2400"/>
              <a:t>Pass covers Year-Long Admission to over 80 Destinations Across Canada</a:t>
            </a:r>
            <a:endParaRPr/>
          </a:p>
        </p:txBody>
      </p:sp>
      <p:sp>
        <p:nvSpPr>
          <p:cNvPr id="1300" name="Google Shape;1300;p66"/>
          <p:cNvSpPr txBox="1">
            <a:spLocks noGrp="1"/>
          </p:cNvSpPr>
          <p:nvPr>
            <p:ph type="body" idx="2"/>
          </p:nvPr>
        </p:nvSpPr>
        <p:spPr>
          <a:xfrm>
            <a:off x="677334" y="2777069"/>
            <a:ext cx="3854528" cy="2584449"/>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1120"/>
              <a:buNone/>
            </a:pPr>
            <a:endParaRPr/>
          </a:p>
        </p:txBody>
      </p:sp>
      <p:pic>
        <p:nvPicPr>
          <p:cNvPr id="1301" name="Google Shape;1301;p66"/>
          <p:cNvPicPr preferRelativeResize="0"/>
          <p:nvPr/>
        </p:nvPicPr>
        <p:blipFill rotWithShape="1">
          <a:blip r:embed="rId3">
            <a:alphaModFix/>
          </a:blip>
          <a:srcRect/>
          <a:stretch/>
        </p:blipFill>
        <p:spPr>
          <a:xfrm>
            <a:off x="325004" y="1496482"/>
            <a:ext cx="4217520" cy="3862914"/>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pic>
        <p:nvPicPr>
          <p:cNvPr id="1306" name="Google Shape;1306;p67" descr="senior pass national parks"/>
          <p:cNvPicPr preferRelativeResize="0"/>
          <p:nvPr/>
        </p:nvPicPr>
        <p:blipFill rotWithShape="1">
          <a:blip r:embed="rId3">
            <a:alphaModFix/>
          </a:blip>
          <a:srcRect/>
          <a:stretch/>
        </p:blipFill>
        <p:spPr>
          <a:xfrm>
            <a:off x="2895600" y="-3"/>
            <a:ext cx="5415280" cy="676656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g2d5e7fd7d1d_1_368"/>
          <p:cNvSpPr/>
          <p:nvPr/>
        </p:nvSpPr>
        <p:spPr>
          <a:xfrm>
            <a:off x="0" y="0"/>
            <a:ext cx="12189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nvGrpSpPr>
          <p:cNvPr id="236" name="Google Shape;236;g2d5e7fd7d1d_1_368"/>
          <p:cNvGrpSpPr/>
          <p:nvPr/>
        </p:nvGrpSpPr>
        <p:grpSpPr>
          <a:xfrm>
            <a:off x="0" y="-8467"/>
            <a:ext cx="12192133" cy="6866580"/>
            <a:chOff x="0" y="-8467"/>
            <a:chExt cx="12192133" cy="6866580"/>
          </a:xfrm>
        </p:grpSpPr>
        <p:cxnSp>
          <p:nvCxnSpPr>
            <p:cNvPr id="237" name="Google Shape;237;g2d5e7fd7d1d_1_368"/>
            <p:cNvCxnSpPr/>
            <p:nvPr/>
          </p:nvCxnSpPr>
          <p:spPr>
            <a:xfrm flipH="1">
              <a:off x="7425125" y="3681413"/>
              <a:ext cx="4763700" cy="3176700"/>
            </a:xfrm>
            <a:prstGeom prst="straightConnector1">
              <a:avLst/>
            </a:prstGeom>
            <a:noFill/>
            <a:ln w="9525" cap="flat" cmpd="sng">
              <a:solidFill>
                <a:srgbClr val="D8D8D8"/>
              </a:solidFill>
              <a:prstDash val="solid"/>
              <a:round/>
              <a:headEnd type="none" w="sm" len="sm"/>
              <a:tailEnd type="none" w="sm" len="sm"/>
            </a:ln>
          </p:spPr>
        </p:cxnSp>
        <p:sp>
          <p:nvSpPr>
            <p:cNvPr id="238" name="Google Shape;238;g2d5e7fd7d1d_1_368"/>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9" name="Google Shape;239;g2d5e7fd7d1d_1_368"/>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0" name="Google Shape;240;g2d5e7fd7d1d_1_368"/>
            <p:cNvSpPr/>
            <p:nvPr/>
          </p:nvSpPr>
          <p:spPr>
            <a:xfrm>
              <a:off x="8932333" y="3048000"/>
              <a:ext cx="3259800" cy="3810000"/>
            </a:xfrm>
            <a:prstGeom prst="triangle">
              <a:avLst>
                <a:gd name="adj" fmla="val 100000"/>
              </a:avLst>
            </a:prstGeom>
            <a:solidFill>
              <a:schemeClr val="accent2">
                <a:alpha val="7059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g2d5e7fd7d1d_1_368"/>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863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 name="Google Shape;242;g2d5e7fd7d1d_1_368"/>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863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 name="Google Shape;243;g2d5e7fd7d1d_1_368"/>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35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 name="Google Shape;244;g2d5e7fd7d1d_1_368"/>
            <p:cNvSpPr/>
            <p:nvPr/>
          </p:nvSpPr>
          <p:spPr>
            <a:xfrm>
              <a:off x="10371666" y="3589867"/>
              <a:ext cx="1817100" cy="326820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g2d5e7fd7d1d_1_368"/>
            <p:cNvSpPr/>
            <p:nvPr/>
          </p:nvSpPr>
          <p:spPr>
            <a:xfrm>
              <a:off x="0" y="4013200"/>
              <a:ext cx="448800" cy="2844900"/>
            </a:xfrm>
            <a:prstGeom prst="triangle">
              <a:avLst>
                <a:gd name="adj" fmla="val 0"/>
              </a:avLst>
            </a:prstGeom>
            <a:solidFill>
              <a:schemeClr val="accent1">
                <a:alpha val="8353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46" name="Google Shape;246;g2d5e7fd7d1d_1_368"/>
          <p:cNvSpPr/>
          <p:nvPr/>
        </p:nvSpPr>
        <p:spPr>
          <a:xfrm>
            <a:off x="477012" y="480060"/>
            <a:ext cx="11238000" cy="5898000"/>
          </a:xfrm>
          <a:prstGeom prst="rect">
            <a:avLst/>
          </a:prstGeom>
          <a:solidFill>
            <a:srgbClr val="FFFFFF"/>
          </a:solidFill>
          <a:ln>
            <a:noFill/>
          </a:ln>
          <a:effectLst>
            <a:outerShdw blurRad="63500" dist="17780" dir="5400000" algn="t" rotWithShape="0">
              <a:srgbClr val="000000">
                <a:alpha val="4157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47" name="Google Shape;247;g2d5e7fd7d1d_1_368"/>
          <p:cNvSpPr/>
          <p:nvPr/>
        </p:nvSpPr>
        <p:spPr>
          <a:xfrm rot="-1688193">
            <a:off x="9381172" y="4113196"/>
            <a:ext cx="978424" cy="484518"/>
          </a:xfrm>
          <a:prstGeom prst="rightArrow">
            <a:avLst>
              <a:gd name="adj1" fmla="val 50000"/>
              <a:gd name="adj2" fmla="val 50000"/>
            </a:avLst>
          </a:prstGeom>
          <a:solidFill>
            <a:schemeClr val="accent5"/>
          </a:solidFill>
          <a:ln w="19050" cap="rnd" cmpd="sng">
            <a:solidFill>
              <a:srgbClr val="8F221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0000"/>
              </a:solidFill>
              <a:latin typeface="Trebuchet MS"/>
              <a:ea typeface="Trebuchet MS"/>
              <a:cs typeface="Trebuchet MS"/>
              <a:sym typeface="Trebuchet MS"/>
            </a:endParaRPr>
          </a:p>
        </p:txBody>
      </p:sp>
      <p:sp>
        <p:nvSpPr>
          <p:cNvPr id="248" name="Google Shape;248;g2d5e7fd7d1d_1_368"/>
          <p:cNvSpPr txBox="1">
            <a:spLocks noGrp="1"/>
          </p:cNvSpPr>
          <p:nvPr>
            <p:ph type="title" idx="4294967295"/>
          </p:nvPr>
        </p:nvSpPr>
        <p:spPr>
          <a:xfrm>
            <a:off x="864375" y="595463"/>
            <a:ext cx="9858300" cy="586500"/>
          </a:xfrm>
          <a:prstGeom prst="rect">
            <a:avLst/>
          </a:prstGeom>
          <a:noFill/>
          <a:ln>
            <a:noFill/>
          </a:ln>
        </p:spPr>
        <p:txBody>
          <a:bodyPr spcFirstLastPara="1" wrap="square" lIns="121900" tIns="60925" rIns="121900" bIns="60925" anchor="ctr" anchorCtr="0">
            <a:normAutofit fontScale="90000"/>
          </a:bodyPr>
          <a:lstStyle/>
          <a:p>
            <a:pPr marL="0" lvl="0" indent="0" algn="l" rtl="0">
              <a:lnSpc>
                <a:spcPct val="90000"/>
              </a:lnSpc>
              <a:spcBef>
                <a:spcPts val="0"/>
              </a:spcBef>
              <a:spcAft>
                <a:spcPts val="0"/>
              </a:spcAft>
              <a:buClr>
                <a:srgbClr val="003399"/>
              </a:buClr>
              <a:buSzPct val="81818"/>
              <a:buFont typeface="Calibri"/>
              <a:buNone/>
            </a:pPr>
            <a:r>
              <a:rPr lang="en-US"/>
              <a:t>BIOPSYCHOSOCIAL-LIFESTYLE MODEL</a:t>
            </a:r>
            <a:endParaRPr/>
          </a:p>
        </p:txBody>
      </p:sp>
      <p:sp>
        <p:nvSpPr>
          <p:cNvPr id="249" name="Google Shape;249;g2d5e7fd7d1d_1_368"/>
          <p:cNvSpPr txBox="1"/>
          <p:nvPr/>
        </p:nvSpPr>
        <p:spPr>
          <a:xfrm>
            <a:off x="864369" y="5524185"/>
            <a:ext cx="3990000" cy="6309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Avenir"/>
                <a:ea typeface="Avenir"/>
                <a:cs typeface="Avenir"/>
                <a:sym typeface="Avenir"/>
              </a:rPr>
              <a:t>Malhi et al., 2015 </a:t>
            </a:r>
            <a:r>
              <a:rPr lang="en-US" sz="1100" b="0" i="0" u="sng" strike="noStrike" cap="none">
                <a:solidFill>
                  <a:schemeClr val="dk1"/>
                </a:solidFill>
                <a:latin typeface="Avenir"/>
                <a:ea typeface="Avenir"/>
                <a:cs typeface="Avenir"/>
                <a:sym typeface="Avenir"/>
                <a:hlinkClick r:id="rId3">
                  <a:extLst>
                    <a:ext uri="{A12FA001-AC4F-418D-AE19-62706E023703}">
                      <ahyp:hlinkClr xmlns:ahyp="http://schemas.microsoft.com/office/drawing/2018/hyperlinkcolor" val="tx"/>
                    </a:ext>
                  </a:extLst>
                </a:hlinkClick>
              </a:rPr>
              <a:t>https://pubmed.ncbi.nlm.nih.gov/26643054/</a:t>
            </a:r>
            <a:endParaRPr sz="11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venir"/>
              <a:ea typeface="Avenir"/>
              <a:cs typeface="Avenir"/>
              <a:sym typeface="Avenir"/>
            </a:endParaRPr>
          </a:p>
        </p:txBody>
      </p:sp>
      <p:pic>
        <p:nvPicPr>
          <p:cNvPr id="250" name="Google Shape;250;g2d5e7fd7d1d_1_368"/>
          <p:cNvPicPr preferRelativeResize="0"/>
          <p:nvPr/>
        </p:nvPicPr>
        <p:blipFill rotWithShape="1">
          <a:blip r:embed="rId4">
            <a:alphaModFix/>
          </a:blip>
          <a:srcRect/>
          <a:stretch/>
        </p:blipFill>
        <p:spPr>
          <a:xfrm>
            <a:off x="735070" y="1415103"/>
            <a:ext cx="5358869" cy="1961166"/>
          </a:xfrm>
          <a:prstGeom prst="rect">
            <a:avLst/>
          </a:prstGeom>
          <a:noFill/>
          <a:ln>
            <a:noFill/>
          </a:ln>
        </p:spPr>
      </p:pic>
      <p:pic>
        <p:nvPicPr>
          <p:cNvPr id="251" name="Google Shape;251;g2d5e7fd7d1d_1_368"/>
          <p:cNvPicPr preferRelativeResize="0"/>
          <p:nvPr/>
        </p:nvPicPr>
        <p:blipFill rotWithShape="1">
          <a:blip r:embed="rId5">
            <a:alphaModFix/>
          </a:blip>
          <a:srcRect/>
          <a:stretch/>
        </p:blipFill>
        <p:spPr>
          <a:xfrm>
            <a:off x="6462562" y="1605648"/>
            <a:ext cx="5186982" cy="4374572"/>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311"/>
        <p:cNvGrpSpPr/>
        <p:nvPr/>
      </p:nvGrpSpPr>
      <p:grpSpPr>
        <a:xfrm>
          <a:off x="0" y="0"/>
          <a:ext cx="0" cy="0"/>
          <a:chOff x="0" y="0"/>
          <a:chExt cx="0" cy="0"/>
        </a:xfrm>
      </p:grpSpPr>
      <p:pic>
        <p:nvPicPr>
          <p:cNvPr id="1312" name="Google Shape;1312;g318efc303d5_0_16" descr="Brain Tree Illustration Free Stock Photo - Public Domain Pictures"/>
          <p:cNvPicPr preferRelativeResize="0"/>
          <p:nvPr/>
        </p:nvPicPr>
        <p:blipFill>
          <a:blip r:embed="rId3">
            <a:alphaModFix/>
          </a:blip>
          <a:stretch>
            <a:fillRect/>
          </a:stretch>
        </p:blipFill>
        <p:spPr>
          <a:xfrm>
            <a:off x="631900" y="1424875"/>
            <a:ext cx="4655126" cy="4655126"/>
          </a:xfrm>
          <a:prstGeom prst="rect">
            <a:avLst/>
          </a:prstGeom>
          <a:noFill/>
          <a:ln>
            <a:noFill/>
          </a:ln>
        </p:spPr>
      </p:pic>
      <p:sp>
        <p:nvSpPr>
          <p:cNvPr id="1313" name="Google Shape;1313;g318efc303d5_0_16"/>
          <p:cNvSpPr txBox="1"/>
          <p:nvPr/>
        </p:nvSpPr>
        <p:spPr>
          <a:xfrm>
            <a:off x="7888625" y="1573075"/>
            <a:ext cx="43164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6400" b="1">
              <a:solidFill>
                <a:schemeClr val="dk1"/>
              </a:solidFill>
              <a:latin typeface="Calibri"/>
              <a:ea typeface="Calibri"/>
              <a:cs typeface="Calibri"/>
              <a:sym typeface="Calibri"/>
            </a:endParaRPr>
          </a:p>
        </p:txBody>
      </p:sp>
      <p:sp>
        <p:nvSpPr>
          <p:cNvPr id="1314" name="Google Shape;1314;g318efc303d5_0_16"/>
          <p:cNvSpPr txBox="1"/>
          <p:nvPr/>
        </p:nvSpPr>
        <p:spPr>
          <a:xfrm>
            <a:off x="3518125" y="480450"/>
            <a:ext cx="8686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315" name="Google Shape;1315;g318efc303d5_0_16"/>
          <p:cNvSpPr txBox="1"/>
          <p:nvPr/>
        </p:nvSpPr>
        <p:spPr>
          <a:xfrm>
            <a:off x="4145825" y="178225"/>
            <a:ext cx="8059200" cy="81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100" b="1">
                <a:solidFill>
                  <a:schemeClr val="dk1"/>
                </a:solidFill>
                <a:latin typeface="Calibri"/>
                <a:ea typeface="Calibri"/>
                <a:cs typeface="Calibri"/>
                <a:sym typeface="Calibri"/>
              </a:rPr>
              <a:t>THANK YOU!</a:t>
            </a:r>
            <a:endParaRPr sz="4100" b="1">
              <a:solidFill>
                <a:schemeClr val="dk1"/>
              </a:solidFill>
              <a:latin typeface="Calibri"/>
              <a:ea typeface="Calibri"/>
              <a:cs typeface="Calibri"/>
              <a:sym typeface="Calibri"/>
            </a:endParaRPr>
          </a:p>
        </p:txBody>
      </p:sp>
      <p:pic>
        <p:nvPicPr>
          <p:cNvPr id="1316" name="Google Shape;1316;g318efc303d5_0_16"/>
          <p:cNvPicPr preferRelativeResize="0"/>
          <p:nvPr/>
        </p:nvPicPr>
        <p:blipFill>
          <a:blip r:embed="rId4">
            <a:alphaModFix/>
          </a:blip>
          <a:stretch>
            <a:fillRect/>
          </a:stretch>
        </p:blipFill>
        <p:spPr>
          <a:xfrm>
            <a:off x="5466825" y="1968275"/>
            <a:ext cx="6548600" cy="366722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20"/>
        <p:cNvGrpSpPr/>
        <p:nvPr/>
      </p:nvGrpSpPr>
      <p:grpSpPr>
        <a:xfrm>
          <a:off x="0" y="0"/>
          <a:ext cx="0" cy="0"/>
          <a:chOff x="0" y="0"/>
          <a:chExt cx="0" cy="0"/>
        </a:xfrm>
      </p:grpSpPr>
      <p:grpSp>
        <p:nvGrpSpPr>
          <p:cNvPr id="1321" name="Google Shape;1321;g2d5e7fd7d1d_2_512"/>
          <p:cNvGrpSpPr/>
          <p:nvPr/>
        </p:nvGrpSpPr>
        <p:grpSpPr>
          <a:xfrm>
            <a:off x="335477" y="289231"/>
            <a:ext cx="2081268" cy="903192"/>
            <a:chOff x="-1427469" y="1903807"/>
            <a:chExt cx="1935163" cy="839788"/>
          </a:xfrm>
        </p:grpSpPr>
        <p:sp>
          <p:nvSpPr>
            <p:cNvPr id="1322" name="Google Shape;1322;g2d5e7fd7d1d_2_512"/>
            <p:cNvSpPr/>
            <p:nvPr/>
          </p:nvSpPr>
          <p:spPr>
            <a:xfrm>
              <a:off x="-1389369" y="1903807"/>
              <a:ext cx="674688" cy="252413"/>
            </a:xfrm>
            <a:custGeom>
              <a:avLst/>
              <a:gdLst/>
              <a:ahLst/>
              <a:cxnLst/>
              <a:rect l="l" t="t" r="r" b="b"/>
              <a:pathLst>
                <a:path w="1237" h="462" extrusionOk="0">
                  <a:moveTo>
                    <a:pt x="1236" y="308"/>
                  </a:moveTo>
                  <a:cubicBezTo>
                    <a:pt x="1236" y="307"/>
                    <a:pt x="1237" y="307"/>
                    <a:pt x="1236" y="306"/>
                  </a:cubicBezTo>
                  <a:cubicBezTo>
                    <a:pt x="1235" y="304"/>
                    <a:pt x="1233" y="301"/>
                    <a:pt x="1227" y="293"/>
                  </a:cubicBezTo>
                  <a:cubicBezTo>
                    <a:pt x="1221" y="284"/>
                    <a:pt x="1181" y="228"/>
                    <a:pt x="1129" y="181"/>
                  </a:cubicBezTo>
                  <a:cubicBezTo>
                    <a:pt x="1077" y="134"/>
                    <a:pt x="919" y="0"/>
                    <a:pt x="668" y="0"/>
                  </a:cubicBezTo>
                  <a:cubicBezTo>
                    <a:pt x="406" y="0"/>
                    <a:pt x="229" y="142"/>
                    <a:pt x="137" y="245"/>
                  </a:cubicBezTo>
                  <a:cubicBezTo>
                    <a:pt x="48" y="344"/>
                    <a:pt x="3" y="454"/>
                    <a:pt x="2" y="457"/>
                  </a:cubicBezTo>
                  <a:cubicBezTo>
                    <a:pt x="1" y="460"/>
                    <a:pt x="0" y="461"/>
                    <a:pt x="2" y="461"/>
                  </a:cubicBezTo>
                  <a:cubicBezTo>
                    <a:pt x="3" y="462"/>
                    <a:pt x="4" y="460"/>
                    <a:pt x="5" y="457"/>
                  </a:cubicBezTo>
                  <a:cubicBezTo>
                    <a:pt x="7" y="454"/>
                    <a:pt x="54" y="352"/>
                    <a:pt x="155" y="269"/>
                  </a:cubicBezTo>
                  <a:cubicBezTo>
                    <a:pt x="256" y="186"/>
                    <a:pt x="424" y="90"/>
                    <a:pt x="670" y="90"/>
                  </a:cubicBezTo>
                  <a:cubicBezTo>
                    <a:pt x="880" y="90"/>
                    <a:pt x="1031" y="165"/>
                    <a:pt x="1101" y="206"/>
                  </a:cubicBezTo>
                  <a:cubicBezTo>
                    <a:pt x="1170" y="248"/>
                    <a:pt x="1214" y="289"/>
                    <a:pt x="1224" y="298"/>
                  </a:cubicBezTo>
                  <a:cubicBezTo>
                    <a:pt x="1229" y="303"/>
                    <a:pt x="1232" y="306"/>
                    <a:pt x="1234" y="307"/>
                  </a:cubicBezTo>
                  <a:cubicBezTo>
                    <a:pt x="1235" y="308"/>
                    <a:pt x="1235" y="308"/>
                    <a:pt x="1236" y="308"/>
                  </a:cubicBezTo>
                </a:path>
              </a:pathLst>
            </a:custGeom>
            <a:solidFill>
              <a:srgbClr val="7030A0"/>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chemeClr val="dk1"/>
                </a:buClr>
                <a:buSzPts val="2400"/>
                <a:buFont typeface="Avenir"/>
                <a:buNone/>
              </a:pPr>
              <a:endParaRPr sz="2400" b="0" i="0" u="none" strike="noStrike" cap="none">
                <a:solidFill>
                  <a:schemeClr val="dk1"/>
                </a:solidFill>
                <a:latin typeface="Arial"/>
                <a:ea typeface="Arial"/>
                <a:cs typeface="Arial"/>
                <a:sym typeface="Arial"/>
              </a:endParaRPr>
            </a:p>
          </p:txBody>
        </p:sp>
        <p:sp>
          <p:nvSpPr>
            <p:cNvPr id="1323" name="Google Shape;1323;g2d5e7fd7d1d_2_512"/>
            <p:cNvSpPr/>
            <p:nvPr/>
          </p:nvSpPr>
          <p:spPr>
            <a:xfrm>
              <a:off x="-1427469" y="2286395"/>
              <a:ext cx="612775" cy="457200"/>
            </a:xfrm>
            <a:custGeom>
              <a:avLst/>
              <a:gdLst/>
              <a:ahLst/>
              <a:cxnLst/>
              <a:rect l="l" t="t" r="r" b="b"/>
              <a:pathLst>
                <a:path w="1127" h="835" extrusionOk="0">
                  <a:moveTo>
                    <a:pt x="13" y="0"/>
                  </a:moveTo>
                  <a:cubicBezTo>
                    <a:pt x="14" y="0"/>
                    <a:pt x="14" y="0"/>
                    <a:pt x="14" y="0"/>
                  </a:cubicBezTo>
                  <a:cubicBezTo>
                    <a:pt x="15" y="1"/>
                    <a:pt x="15" y="4"/>
                    <a:pt x="15" y="10"/>
                  </a:cubicBezTo>
                  <a:cubicBezTo>
                    <a:pt x="15" y="14"/>
                    <a:pt x="9" y="136"/>
                    <a:pt x="72" y="265"/>
                  </a:cubicBezTo>
                  <a:cubicBezTo>
                    <a:pt x="136" y="397"/>
                    <a:pt x="249" y="536"/>
                    <a:pt x="431" y="627"/>
                  </a:cubicBezTo>
                  <a:cubicBezTo>
                    <a:pt x="603" y="713"/>
                    <a:pt x="771" y="725"/>
                    <a:pt x="897" y="712"/>
                  </a:cubicBezTo>
                  <a:cubicBezTo>
                    <a:pt x="1018" y="698"/>
                    <a:pt x="1111" y="653"/>
                    <a:pt x="1122" y="648"/>
                  </a:cubicBezTo>
                  <a:cubicBezTo>
                    <a:pt x="1126" y="647"/>
                    <a:pt x="1127" y="646"/>
                    <a:pt x="1127" y="647"/>
                  </a:cubicBezTo>
                  <a:cubicBezTo>
                    <a:pt x="1127" y="647"/>
                    <a:pt x="1127" y="647"/>
                    <a:pt x="1127" y="647"/>
                  </a:cubicBezTo>
                  <a:cubicBezTo>
                    <a:pt x="1127" y="648"/>
                    <a:pt x="1125" y="649"/>
                    <a:pt x="1123" y="651"/>
                  </a:cubicBezTo>
                  <a:cubicBezTo>
                    <a:pt x="1119" y="654"/>
                    <a:pt x="1114" y="659"/>
                    <a:pt x="1107" y="664"/>
                  </a:cubicBezTo>
                  <a:cubicBezTo>
                    <a:pt x="1092" y="675"/>
                    <a:pt x="1064" y="701"/>
                    <a:pt x="969" y="741"/>
                  </a:cubicBezTo>
                  <a:cubicBezTo>
                    <a:pt x="832" y="799"/>
                    <a:pt x="604" y="835"/>
                    <a:pt x="375" y="712"/>
                  </a:cubicBezTo>
                  <a:cubicBezTo>
                    <a:pt x="157" y="593"/>
                    <a:pt x="59" y="388"/>
                    <a:pt x="25" y="231"/>
                  </a:cubicBezTo>
                  <a:cubicBezTo>
                    <a:pt x="0" y="113"/>
                    <a:pt x="11" y="14"/>
                    <a:pt x="11" y="6"/>
                  </a:cubicBezTo>
                  <a:cubicBezTo>
                    <a:pt x="12" y="3"/>
                    <a:pt x="12" y="2"/>
                    <a:pt x="12" y="1"/>
                  </a:cubicBezTo>
                  <a:cubicBezTo>
                    <a:pt x="12" y="0"/>
                    <a:pt x="13" y="0"/>
                    <a:pt x="13" y="0"/>
                  </a:cubicBezTo>
                </a:path>
              </a:pathLst>
            </a:custGeom>
            <a:solidFill>
              <a:srgbClr val="7030A0"/>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chemeClr val="dk1"/>
                </a:buClr>
                <a:buSzPts val="2400"/>
                <a:buFont typeface="Avenir"/>
                <a:buNone/>
              </a:pPr>
              <a:endParaRPr sz="2400" b="0" i="0" u="none" strike="noStrike" cap="none">
                <a:solidFill>
                  <a:schemeClr val="dk1"/>
                </a:solidFill>
                <a:latin typeface="Arial"/>
                <a:ea typeface="Arial"/>
                <a:cs typeface="Arial"/>
                <a:sym typeface="Arial"/>
              </a:endParaRPr>
            </a:p>
          </p:txBody>
        </p:sp>
        <p:sp>
          <p:nvSpPr>
            <p:cNvPr id="1324" name="Google Shape;1324;g2d5e7fd7d1d_2_512"/>
            <p:cNvSpPr/>
            <p:nvPr/>
          </p:nvSpPr>
          <p:spPr>
            <a:xfrm>
              <a:off x="-1276657" y="2168920"/>
              <a:ext cx="1784351" cy="554037"/>
            </a:xfrm>
            <a:custGeom>
              <a:avLst/>
              <a:gdLst/>
              <a:ahLst/>
              <a:cxnLst/>
              <a:rect l="l" t="t" r="r" b="b"/>
              <a:pathLst>
                <a:path w="3275" h="1014" extrusionOk="0">
                  <a:moveTo>
                    <a:pt x="575" y="439"/>
                  </a:moveTo>
                  <a:cubicBezTo>
                    <a:pt x="575" y="266"/>
                    <a:pt x="575" y="266"/>
                    <a:pt x="575" y="266"/>
                  </a:cubicBezTo>
                  <a:cubicBezTo>
                    <a:pt x="699" y="0"/>
                    <a:pt x="699" y="0"/>
                    <a:pt x="699" y="0"/>
                  </a:cubicBezTo>
                  <a:cubicBezTo>
                    <a:pt x="602" y="0"/>
                    <a:pt x="602" y="0"/>
                    <a:pt x="602" y="0"/>
                  </a:cubicBezTo>
                  <a:cubicBezTo>
                    <a:pt x="528" y="175"/>
                    <a:pt x="528" y="175"/>
                    <a:pt x="528" y="175"/>
                  </a:cubicBezTo>
                  <a:cubicBezTo>
                    <a:pt x="454" y="0"/>
                    <a:pt x="454" y="0"/>
                    <a:pt x="454" y="0"/>
                  </a:cubicBezTo>
                  <a:cubicBezTo>
                    <a:pt x="354" y="0"/>
                    <a:pt x="354" y="0"/>
                    <a:pt x="354" y="0"/>
                  </a:cubicBezTo>
                  <a:cubicBezTo>
                    <a:pt x="477" y="267"/>
                    <a:pt x="477" y="267"/>
                    <a:pt x="477" y="267"/>
                  </a:cubicBezTo>
                  <a:cubicBezTo>
                    <a:pt x="477" y="439"/>
                    <a:pt x="477" y="439"/>
                    <a:pt x="477" y="439"/>
                  </a:cubicBezTo>
                  <a:lnTo>
                    <a:pt x="575" y="439"/>
                  </a:lnTo>
                  <a:close/>
                  <a:moveTo>
                    <a:pt x="1400" y="357"/>
                  </a:moveTo>
                  <a:cubicBezTo>
                    <a:pt x="1268" y="357"/>
                    <a:pt x="1268" y="357"/>
                    <a:pt x="1268" y="357"/>
                  </a:cubicBezTo>
                  <a:cubicBezTo>
                    <a:pt x="1268" y="0"/>
                    <a:pt x="1268" y="0"/>
                    <a:pt x="1268" y="0"/>
                  </a:cubicBezTo>
                  <a:cubicBezTo>
                    <a:pt x="1170" y="0"/>
                    <a:pt x="1170" y="0"/>
                    <a:pt x="1170" y="0"/>
                  </a:cubicBezTo>
                  <a:cubicBezTo>
                    <a:pt x="1170" y="439"/>
                    <a:pt x="1170" y="439"/>
                    <a:pt x="1170" y="439"/>
                  </a:cubicBezTo>
                  <a:cubicBezTo>
                    <a:pt x="1400" y="439"/>
                    <a:pt x="1400" y="439"/>
                    <a:pt x="1400" y="439"/>
                  </a:cubicBezTo>
                  <a:lnTo>
                    <a:pt x="1400" y="357"/>
                  </a:lnTo>
                  <a:close/>
                  <a:moveTo>
                    <a:pt x="234" y="252"/>
                  </a:moveTo>
                  <a:cubicBezTo>
                    <a:pt x="203" y="190"/>
                    <a:pt x="105" y="11"/>
                    <a:pt x="100" y="2"/>
                  </a:cubicBezTo>
                  <a:cubicBezTo>
                    <a:pt x="99" y="0"/>
                    <a:pt x="99" y="0"/>
                    <a:pt x="99" y="0"/>
                  </a:cubicBezTo>
                  <a:cubicBezTo>
                    <a:pt x="0" y="0"/>
                    <a:pt x="0" y="0"/>
                    <a:pt x="0" y="0"/>
                  </a:cubicBezTo>
                  <a:cubicBezTo>
                    <a:pt x="0" y="439"/>
                    <a:pt x="0" y="439"/>
                    <a:pt x="0" y="439"/>
                  </a:cubicBezTo>
                  <a:cubicBezTo>
                    <a:pt x="90" y="439"/>
                    <a:pt x="90" y="439"/>
                    <a:pt x="90" y="439"/>
                  </a:cubicBezTo>
                  <a:cubicBezTo>
                    <a:pt x="90" y="180"/>
                    <a:pt x="90" y="180"/>
                    <a:pt x="90" y="180"/>
                  </a:cubicBezTo>
                  <a:cubicBezTo>
                    <a:pt x="122" y="241"/>
                    <a:pt x="227" y="428"/>
                    <a:pt x="233" y="437"/>
                  </a:cubicBezTo>
                  <a:cubicBezTo>
                    <a:pt x="234" y="439"/>
                    <a:pt x="234" y="439"/>
                    <a:pt x="234" y="439"/>
                  </a:cubicBezTo>
                  <a:cubicBezTo>
                    <a:pt x="323" y="439"/>
                    <a:pt x="323" y="439"/>
                    <a:pt x="323" y="439"/>
                  </a:cubicBezTo>
                  <a:cubicBezTo>
                    <a:pt x="323" y="0"/>
                    <a:pt x="323" y="0"/>
                    <a:pt x="323" y="0"/>
                  </a:cubicBezTo>
                  <a:cubicBezTo>
                    <a:pt x="234" y="0"/>
                    <a:pt x="234" y="0"/>
                    <a:pt x="234" y="0"/>
                  </a:cubicBezTo>
                  <a:lnTo>
                    <a:pt x="234" y="252"/>
                  </a:lnTo>
                  <a:close/>
                  <a:moveTo>
                    <a:pt x="1030" y="285"/>
                  </a:moveTo>
                  <a:cubicBezTo>
                    <a:pt x="1030" y="0"/>
                    <a:pt x="1030" y="0"/>
                    <a:pt x="1030" y="0"/>
                  </a:cubicBezTo>
                  <a:cubicBezTo>
                    <a:pt x="936" y="0"/>
                    <a:pt x="936" y="0"/>
                    <a:pt x="936" y="0"/>
                  </a:cubicBezTo>
                  <a:cubicBezTo>
                    <a:pt x="936" y="281"/>
                    <a:pt x="936" y="281"/>
                    <a:pt x="936" y="281"/>
                  </a:cubicBezTo>
                  <a:cubicBezTo>
                    <a:pt x="936" y="339"/>
                    <a:pt x="920" y="362"/>
                    <a:pt x="880" y="362"/>
                  </a:cubicBezTo>
                  <a:cubicBezTo>
                    <a:pt x="840" y="362"/>
                    <a:pt x="824" y="339"/>
                    <a:pt x="824" y="280"/>
                  </a:cubicBezTo>
                  <a:cubicBezTo>
                    <a:pt x="824" y="0"/>
                    <a:pt x="824" y="0"/>
                    <a:pt x="824" y="0"/>
                  </a:cubicBezTo>
                  <a:cubicBezTo>
                    <a:pt x="726" y="0"/>
                    <a:pt x="726" y="0"/>
                    <a:pt x="726" y="0"/>
                  </a:cubicBezTo>
                  <a:cubicBezTo>
                    <a:pt x="726" y="286"/>
                    <a:pt x="726" y="286"/>
                    <a:pt x="726" y="286"/>
                  </a:cubicBezTo>
                  <a:cubicBezTo>
                    <a:pt x="726" y="392"/>
                    <a:pt x="778" y="446"/>
                    <a:pt x="879" y="446"/>
                  </a:cubicBezTo>
                  <a:cubicBezTo>
                    <a:pt x="981" y="446"/>
                    <a:pt x="1030" y="394"/>
                    <a:pt x="1030" y="285"/>
                  </a:cubicBezTo>
                  <a:moveTo>
                    <a:pt x="1520" y="903"/>
                  </a:moveTo>
                  <a:cubicBezTo>
                    <a:pt x="1508" y="921"/>
                    <a:pt x="1486" y="941"/>
                    <a:pt x="1457" y="941"/>
                  </a:cubicBezTo>
                  <a:cubicBezTo>
                    <a:pt x="1427" y="941"/>
                    <a:pt x="1410" y="919"/>
                    <a:pt x="1406" y="874"/>
                  </a:cubicBezTo>
                  <a:cubicBezTo>
                    <a:pt x="1580" y="874"/>
                    <a:pt x="1580" y="874"/>
                    <a:pt x="1580" y="874"/>
                  </a:cubicBezTo>
                  <a:cubicBezTo>
                    <a:pt x="1580" y="854"/>
                    <a:pt x="1580" y="854"/>
                    <a:pt x="1580" y="854"/>
                  </a:cubicBezTo>
                  <a:cubicBezTo>
                    <a:pt x="1580" y="745"/>
                    <a:pt x="1533" y="682"/>
                    <a:pt x="1451" y="682"/>
                  </a:cubicBezTo>
                  <a:cubicBezTo>
                    <a:pt x="1387" y="682"/>
                    <a:pt x="1312" y="726"/>
                    <a:pt x="1312" y="849"/>
                  </a:cubicBezTo>
                  <a:cubicBezTo>
                    <a:pt x="1312" y="952"/>
                    <a:pt x="1365" y="1014"/>
                    <a:pt x="1453" y="1014"/>
                  </a:cubicBezTo>
                  <a:cubicBezTo>
                    <a:pt x="1506" y="1014"/>
                    <a:pt x="1547" y="993"/>
                    <a:pt x="1578" y="948"/>
                  </a:cubicBezTo>
                  <a:cubicBezTo>
                    <a:pt x="1580" y="945"/>
                    <a:pt x="1580" y="945"/>
                    <a:pt x="1580" y="945"/>
                  </a:cubicBezTo>
                  <a:cubicBezTo>
                    <a:pt x="1523" y="898"/>
                    <a:pt x="1523" y="898"/>
                    <a:pt x="1523" y="898"/>
                  </a:cubicBezTo>
                  <a:lnTo>
                    <a:pt x="1520" y="903"/>
                  </a:lnTo>
                  <a:close/>
                  <a:moveTo>
                    <a:pt x="1451" y="758"/>
                  </a:moveTo>
                  <a:cubicBezTo>
                    <a:pt x="1460" y="758"/>
                    <a:pt x="1487" y="758"/>
                    <a:pt x="1492" y="816"/>
                  </a:cubicBezTo>
                  <a:cubicBezTo>
                    <a:pt x="1407" y="816"/>
                    <a:pt x="1407" y="816"/>
                    <a:pt x="1407" y="816"/>
                  </a:cubicBezTo>
                  <a:cubicBezTo>
                    <a:pt x="1412" y="778"/>
                    <a:pt x="1427" y="758"/>
                    <a:pt x="1451" y="758"/>
                  </a:cubicBezTo>
                  <a:moveTo>
                    <a:pt x="2516" y="114"/>
                  </a:moveTo>
                  <a:cubicBezTo>
                    <a:pt x="2476" y="114"/>
                    <a:pt x="2442" y="127"/>
                    <a:pt x="2418" y="152"/>
                  </a:cubicBezTo>
                  <a:cubicBezTo>
                    <a:pt x="2389" y="181"/>
                    <a:pt x="2375" y="224"/>
                    <a:pt x="2375" y="280"/>
                  </a:cubicBezTo>
                  <a:cubicBezTo>
                    <a:pt x="2375" y="402"/>
                    <a:pt x="2448" y="446"/>
                    <a:pt x="2516" y="446"/>
                  </a:cubicBezTo>
                  <a:cubicBezTo>
                    <a:pt x="2584" y="446"/>
                    <a:pt x="2657" y="402"/>
                    <a:pt x="2657" y="280"/>
                  </a:cubicBezTo>
                  <a:cubicBezTo>
                    <a:pt x="2657" y="224"/>
                    <a:pt x="2643" y="181"/>
                    <a:pt x="2614" y="152"/>
                  </a:cubicBezTo>
                  <a:cubicBezTo>
                    <a:pt x="2589" y="127"/>
                    <a:pt x="2555" y="114"/>
                    <a:pt x="2516" y="114"/>
                  </a:cubicBezTo>
                  <a:moveTo>
                    <a:pt x="2516" y="370"/>
                  </a:moveTo>
                  <a:cubicBezTo>
                    <a:pt x="2496" y="370"/>
                    <a:pt x="2470" y="361"/>
                    <a:pt x="2470" y="280"/>
                  </a:cubicBezTo>
                  <a:cubicBezTo>
                    <a:pt x="2470" y="219"/>
                    <a:pt x="2484" y="191"/>
                    <a:pt x="2516" y="191"/>
                  </a:cubicBezTo>
                  <a:cubicBezTo>
                    <a:pt x="2536" y="191"/>
                    <a:pt x="2562" y="200"/>
                    <a:pt x="2562" y="280"/>
                  </a:cubicBezTo>
                  <a:cubicBezTo>
                    <a:pt x="2562" y="342"/>
                    <a:pt x="2548" y="370"/>
                    <a:pt x="2516" y="370"/>
                  </a:cubicBezTo>
                  <a:moveTo>
                    <a:pt x="2494" y="682"/>
                  </a:moveTo>
                  <a:cubicBezTo>
                    <a:pt x="2456" y="682"/>
                    <a:pt x="2425" y="702"/>
                    <a:pt x="2406" y="723"/>
                  </a:cubicBezTo>
                  <a:cubicBezTo>
                    <a:pt x="2406" y="556"/>
                    <a:pt x="2406" y="556"/>
                    <a:pt x="2406" y="556"/>
                  </a:cubicBezTo>
                  <a:cubicBezTo>
                    <a:pt x="2310" y="569"/>
                    <a:pt x="2310" y="569"/>
                    <a:pt x="2310" y="569"/>
                  </a:cubicBezTo>
                  <a:cubicBezTo>
                    <a:pt x="2310" y="1008"/>
                    <a:pt x="2310" y="1008"/>
                    <a:pt x="2310" y="1008"/>
                  </a:cubicBezTo>
                  <a:cubicBezTo>
                    <a:pt x="2406" y="1008"/>
                    <a:pt x="2406" y="1008"/>
                    <a:pt x="2406" y="1008"/>
                  </a:cubicBezTo>
                  <a:cubicBezTo>
                    <a:pt x="2406" y="790"/>
                    <a:pt x="2406" y="790"/>
                    <a:pt x="2406" y="790"/>
                  </a:cubicBezTo>
                  <a:cubicBezTo>
                    <a:pt x="2425" y="773"/>
                    <a:pt x="2441" y="765"/>
                    <a:pt x="2455" y="765"/>
                  </a:cubicBezTo>
                  <a:cubicBezTo>
                    <a:pt x="2467" y="765"/>
                    <a:pt x="2478" y="768"/>
                    <a:pt x="2478" y="796"/>
                  </a:cubicBezTo>
                  <a:cubicBezTo>
                    <a:pt x="2478" y="1008"/>
                    <a:pt x="2478" y="1008"/>
                    <a:pt x="2478" y="1008"/>
                  </a:cubicBezTo>
                  <a:cubicBezTo>
                    <a:pt x="2573" y="1008"/>
                    <a:pt x="2573" y="1008"/>
                    <a:pt x="2573" y="1008"/>
                  </a:cubicBezTo>
                  <a:cubicBezTo>
                    <a:pt x="2573" y="768"/>
                    <a:pt x="2573" y="768"/>
                    <a:pt x="2573" y="768"/>
                  </a:cubicBezTo>
                  <a:cubicBezTo>
                    <a:pt x="2573" y="712"/>
                    <a:pt x="2546" y="682"/>
                    <a:pt x="2494" y="682"/>
                  </a:cubicBezTo>
                  <a:moveTo>
                    <a:pt x="3217" y="330"/>
                  </a:moveTo>
                  <a:cubicBezTo>
                    <a:pt x="3214" y="334"/>
                    <a:pt x="3214" y="334"/>
                    <a:pt x="3214" y="334"/>
                  </a:cubicBezTo>
                  <a:cubicBezTo>
                    <a:pt x="3203" y="353"/>
                    <a:pt x="3180" y="372"/>
                    <a:pt x="3152" y="372"/>
                  </a:cubicBezTo>
                  <a:cubicBezTo>
                    <a:pt x="3121" y="372"/>
                    <a:pt x="3105" y="350"/>
                    <a:pt x="3101" y="306"/>
                  </a:cubicBezTo>
                  <a:cubicBezTo>
                    <a:pt x="3275" y="306"/>
                    <a:pt x="3275" y="306"/>
                    <a:pt x="3275" y="306"/>
                  </a:cubicBezTo>
                  <a:cubicBezTo>
                    <a:pt x="3275" y="285"/>
                    <a:pt x="3275" y="285"/>
                    <a:pt x="3275" y="285"/>
                  </a:cubicBezTo>
                  <a:cubicBezTo>
                    <a:pt x="3275" y="176"/>
                    <a:pt x="3227" y="114"/>
                    <a:pt x="3145" y="114"/>
                  </a:cubicBezTo>
                  <a:cubicBezTo>
                    <a:pt x="3081" y="114"/>
                    <a:pt x="3007" y="157"/>
                    <a:pt x="3007" y="280"/>
                  </a:cubicBezTo>
                  <a:cubicBezTo>
                    <a:pt x="3007" y="384"/>
                    <a:pt x="3060" y="446"/>
                    <a:pt x="3148" y="446"/>
                  </a:cubicBezTo>
                  <a:cubicBezTo>
                    <a:pt x="3201" y="446"/>
                    <a:pt x="3242" y="424"/>
                    <a:pt x="3273" y="380"/>
                  </a:cubicBezTo>
                  <a:cubicBezTo>
                    <a:pt x="3275" y="376"/>
                    <a:pt x="3275" y="376"/>
                    <a:pt x="3275" y="376"/>
                  </a:cubicBezTo>
                  <a:lnTo>
                    <a:pt x="3217" y="330"/>
                  </a:lnTo>
                  <a:close/>
                  <a:moveTo>
                    <a:pt x="3145" y="189"/>
                  </a:moveTo>
                  <a:cubicBezTo>
                    <a:pt x="3154" y="189"/>
                    <a:pt x="3181" y="189"/>
                    <a:pt x="3187" y="247"/>
                  </a:cubicBezTo>
                  <a:cubicBezTo>
                    <a:pt x="3102" y="247"/>
                    <a:pt x="3102" y="247"/>
                    <a:pt x="3102" y="247"/>
                  </a:cubicBezTo>
                  <a:cubicBezTo>
                    <a:pt x="3107" y="210"/>
                    <a:pt x="3122" y="189"/>
                    <a:pt x="3145" y="189"/>
                  </a:cubicBezTo>
                  <a:moveTo>
                    <a:pt x="2886" y="114"/>
                  </a:moveTo>
                  <a:cubicBezTo>
                    <a:pt x="2848" y="114"/>
                    <a:pt x="2817" y="134"/>
                    <a:pt x="2798" y="154"/>
                  </a:cubicBezTo>
                  <a:cubicBezTo>
                    <a:pt x="2798" y="120"/>
                    <a:pt x="2798" y="120"/>
                    <a:pt x="2798" y="120"/>
                  </a:cubicBezTo>
                  <a:cubicBezTo>
                    <a:pt x="2702" y="120"/>
                    <a:pt x="2702" y="120"/>
                    <a:pt x="2702" y="120"/>
                  </a:cubicBezTo>
                  <a:cubicBezTo>
                    <a:pt x="2702" y="439"/>
                    <a:pt x="2702" y="439"/>
                    <a:pt x="2702" y="439"/>
                  </a:cubicBezTo>
                  <a:cubicBezTo>
                    <a:pt x="2798" y="439"/>
                    <a:pt x="2798" y="439"/>
                    <a:pt x="2798" y="439"/>
                  </a:cubicBezTo>
                  <a:cubicBezTo>
                    <a:pt x="2798" y="221"/>
                    <a:pt x="2798" y="221"/>
                    <a:pt x="2798" y="221"/>
                  </a:cubicBezTo>
                  <a:cubicBezTo>
                    <a:pt x="2817" y="204"/>
                    <a:pt x="2833" y="196"/>
                    <a:pt x="2847" y="196"/>
                  </a:cubicBezTo>
                  <a:cubicBezTo>
                    <a:pt x="2859" y="196"/>
                    <a:pt x="2870" y="200"/>
                    <a:pt x="2870" y="227"/>
                  </a:cubicBezTo>
                  <a:cubicBezTo>
                    <a:pt x="2870" y="439"/>
                    <a:pt x="2870" y="439"/>
                    <a:pt x="2870" y="439"/>
                  </a:cubicBezTo>
                  <a:cubicBezTo>
                    <a:pt x="2965" y="439"/>
                    <a:pt x="2965" y="439"/>
                    <a:pt x="2965" y="439"/>
                  </a:cubicBezTo>
                  <a:cubicBezTo>
                    <a:pt x="2965" y="200"/>
                    <a:pt x="2965" y="200"/>
                    <a:pt x="2965" y="200"/>
                  </a:cubicBezTo>
                  <a:cubicBezTo>
                    <a:pt x="2965" y="143"/>
                    <a:pt x="2938" y="114"/>
                    <a:pt x="2886" y="114"/>
                  </a:cubicBezTo>
                  <a:moveTo>
                    <a:pt x="2202" y="583"/>
                  </a:moveTo>
                  <a:cubicBezTo>
                    <a:pt x="2107" y="596"/>
                    <a:pt x="2107" y="596"/>
                    <a:pt x="2107" y="596"/>
                  </a:cubicBezTo>
                  <a:cubicBezTo>
                    <a:pt x="2107" y="689"/>
                    <a:pt x="2107" y="689"/>
                    <a:pt x="2107" y="689"/>
                  </a:cubicBezTo>
                  <a:cubicBezTo>
                    <a:pt x="2063" y="689"/>
                    <a:pt x="2063" y="689"/>
                    <a:pt x="2063" y="689"/>
                  </a:cubicBezTo>
                  <a:cubicBezTo>
                    <a:pt x="2063" y="762"/>
                    <a:pt x="2063" y="762"/>
                    <a:pt x="2063" y="762"/>
                  </a:cubicBezTo>
                  <a:cubicBezTo>
                    <a:pt x="2107" y="762"/>
                    <a:pt x="2107" y="762"/>
                    <a:pt x="2107" y="762"/>
                  </a:cubicBezTo>
                  <a:cubicBezTo>
                    <a:pt x="2107" y="926"/>
                    <a:pt x="2107" y="926"/>
                    <a:pt x="2107" y="926"/>
                  </a:cubicBezTo>
                  <a:cubicBezTo>
                    <a:pt x="2107" y="989"/>
                    <a:pt x="2133" y="1012"/>
                    <a:pt x="2206" y="1012"/>
                  </a:cubicBezTo>
                  <a:cubicBezTo>
                    <a:pt x="2225" y="1012"/>
                    <a:pt x="2254" y="1009"/>
                    <a:pt x="2261" y="1007"/>
                  </a:cubicBezTo>
                  <a:cubicBezTo>
                    <a:pt x="2264" y="1006"/>
                    <a:pt x="2264" y="1006"/>
                    <a:pt x="2264" y="1006"/>
                  </a:cubicBezTo>
                  <a:cubicBezTo>
                    <a:pt x="2264" y="934"/>
                    <a:pt x="2264" y="934"/>
                    <a:pt x="2264" y="934"/>
                  </a:cubicBezTo>
                  <a:cubicBezTo>
                    <a:pt x="2257" y="937"/>
                    <a:pt x="2257" y="937"/>
                    <a:pt x="2257" y="937"/>
                  </a:cubicBezTo>
                  <a:cubicBezTo>
                    <a:pt x="2254" y="938"/>
                    <a:pt x="2242" y="940"/>
                    <a:pt x="2234" y="940"/>
                  </a:cubicBezTo>
                  <a:cubicBezTo>
                    <a:pt x="2207" y="940"/>
                    <a:pt x="2202" y="933"/>
                    <a:pt x="2202" y="904"/>
                  </a:cubicBezTo>
                  <a:cubicBezTo>
                    <a:pt x="2202" y="762"/>
                    <a:pt x="2202" y="762"/>
                    <a:pt x="2202" y="762"/>
                  </a:cubicBezTo>
                  <a:cubicBezTo>
                    <a:pt x="2268" y="762"/>
                    <a:pt x="2268" y="762"/>
                    <a:pt x="2268" y="762"/>
                  </a:cubicBezTo>
                  <a:cubicBezTo>
                    <a:pt x="2268" y="689"/>
                    <a:pt x="2268" y="689"/>
                    <a:pt x="2268" y="689"/>
                  </a:cubicBezTo>
                  <a:cubicBezTo>
                    <a:pt x="2202" y="689"/>
                    <a:pt x="2202" y="689"/>
                    <a:pt x="2202" y="689"/>
                  </a:cubicBezTo>
                  <a:lnTo>
                    <a:pt x="2202" y="583"/>
                  </a:lnTo>
                  <a:close/>
                  <a:moveTo>
                    <a:pt x="1946" y="114"/>
                  </a:moveTo>
                  <a:cubicBezTo>
                    <a:pt x="1908" y="114"/>
                    <a:pt x="1877" y="134"/>
                    <a:pt x="1859" y="154"/>
                  </a:cubicBezTo>
                  <a:cubicBezTo>
                    <a:pt x="1859" y="120"/>
                    <a:pt x="1859" y="120"/>
                    <a:pt x="1859" y="120"/>
                  </a:cubicBezTo>
                  <a:cubicBezTo>
                    <a:pt x="1763" y="120"/>
                    <a:pt x="1763" y="120"/>
                    <a:pt x="1763" y="120"/>
                  </a:cubicBezTo>
                  <a:cubicBezTo>
                    <a:pt x="1763" y="439"/>
                    <a:pt x="1763" y="439"/>
                    <a:pt x="1763" y="439"/>
                  </a:cubicBezTo>
                  <a:cubicBezTo>
                    <a:pt x="1859" y="439"/>
                    <a:pt x="1859" y="439"/>
                    <a:pt x="1859" y="439"/>
                  </a:cubicBezTo>
                  <a:cubicBezTo>
                    <a:pt x="1859" y="221"/>
                    <a:pt x="1859" y="221"/>
                    <a:pt x="1859" y="221"/>
                  </a:cubicBezTo>
                  <a:cubicBezTo>
                    <a:pt x="1877" y="204"/>
                    <a:pt x="1894" y="196"/>
                    <a:pt x="1908" y="196"/>
                  </a:cubicBezTo>
                  <a:cubicBezTo>
                    <a:pt x="1920" y="196"/>
                    <a:pt x="1931" y="200"/>
                    <a:pt x="1931" y="227"/>
                  </a:cubicBezTo>
                  <a:cubicBezTo>
                    <a:pt x="1931" y="439"/>
                    <a:pt x="1931" y="439"/>
                    <a:pt x="1931" y="439"/>
                  </a:cubicBezTo>
                  <a:cubicBezTo>
                    <a:pt x="2026" y="439"/>
                    <a:pt x="2026" y="439"/>
                    <a:pt x="2026" y="439"/>
                  </a:cubicBezTo>
                  <a:cubicBezTo>
                    <a:pt x="2026" y="200"/>
                    <a:pt x="2026" y="200"/>
                    <a:pt x="2026" y="200"/>
                  </a:cubicBezTo>
                  <a:cubicBezTo>
                    <a:pt x="2026" y="143"/>
                    <a:pt x="1998" y="114"/>
                    <a:pt x="1946" y="114"/>
                  </a:cubicBezTo>
                  <a:moveTo>
                    <a:pt x="1615" y="439"/>
                  </a:moveTo>
                  <a:cubicBezTo>
                    <a:pt x="1710" y="439"/>
                    <a:pt x="1710" y="439"/>
                    <a:pt x="1710" y="439"/>
                  </a:cubicBezTo>
                  <a:cubicBezTo>
                    <a:pt x="1708" y="433"/>
                    <a:pt x="1708" y="433"/>
                    <a:pt x="1708" y="433"/>
                  </a:cubicBezTo>
                  <a:cubicBezTo>
                    <a:pt x="1702" y="419"/>
                    <a:pt x="1700" y="398"/>
                    <a:pt x="1700" y="359"/>
                  </a:cubicBezTo>
                  <a:cubicBezTo>
                    <a:pt x="1700" y="221"/>
                    <a:pt x="1700" y="221"/>
                    <a:pt x="1700" y="221"/>
                  </a:cubicBezTo>
                  <a:cubicBezTo>
                    <a:pt x="1700" y="148"/>
                    <a:pt x="1668" y="114"/>
                    <a:pt x="1597" y="114"/>
                  </a:cubicBezTo>
                  <a:cubicBezTo>
                    <a:pt x="1542" y="114"/>
                    <a:pt x="1492" y="131"/>
                    <a:pt x="1454" y="165"/>
                  </a:cubicBezTo>
                  <a:cubicBezTo>
                    <a:pt x="1450" y="168"/>
                    <a:pt x="1450" y="168"/>
                    <a:pt x="1450" y="168"/>
                  </a:cubicBezTo>
                  <a:cubicBezTo>
                    <a:pt x="1495" y="226"/>
                    <a:pt x="1495" y="226"/>
                    <a:pt x="1495" y="226"/>
                  </a:cubicBezTo>
                  <a:cubicBezTo>
                    <a:pt x="1499" y="223"/>
                    <a:pt x="1499" y="223"/>
                    <a:pt x="1499" y="223"/>
                  </a:cubicBezTo>
                  <a:cubicBezTo>
                    <a:pt x="1515" y="211"/>
                    <a:pt x="1548" y="191"/>
                    <a:pt x="1581" y="191"/>
                  </a:cubicBezTo>
                  <a:cubicBezTo>
                    <a:pt x="1600" y="191"/>
                    <a:pt x="1608" y="199"/>
                    <a:pt x="1608" y="221"/>
                  </a:cubicBezTo>
                  <a:cubicBezTo>
                    <a:pt x="1608" y="230"/>
                    <a:pt x="1608" y="230"/>
                    <a:pt x="1608" y="230"/>
                  </a:cubicBezTo>
                  <a:cubicBezTo>
                    <a:pt x="1495" y="251"/>
                    <a:pt x="1441" y="293"/>
                    <a:pt x="1441" y="357"/>
                  </a:cubicBezTo>
                  <a:cubicBezTo>
                    <a:pt x="1441" y="412"/>
                    <a:pt x="1470" y="443"/>
                    <a:pt x="1521" y="443"/>
                  </a:cubicBezTo>
                  <a:cubicBezTo>
                    <a:pt x="1556" y="443"/>
                    <a:pt x="1585" y="431"/>
                    <a:pt x="1608" y="405"/>
                  </a:cubicBezTo>
                  <a:cubicBezTo>
                    <a:pt x="1609" y="419"/>
                    <a:pt x="1611" y="428"/>
                    <a:pt x="1614" y="436"/>
                  </a:cubicBezTo>
                  <a:lnTo>
                    <a:pt x="1615" y="439"/>
                  </a:lnTo>
                  <a:close/>
                  <a:moveTo>
                    <a:pt x="1608" y="346"/>
                  </a:moveTo>
                  <a:cubicBezTo>
                    <a:pt x="1592" y="360"/>
                    <a:pt x="1575" y="367"/>
                    <a:pt x="1558" y="367"/>
                  </a:cubicBezTo>
                  <a:cubicBezTo>
                    <a:pt x="1542" y="367"/>
                    <a:pt x="1534" y="358"/>
                    <a:pt x="1534" y="342"/>
                  </a:cubicBezTo>
                  <a:cubicBezTo>
                    <a:pt x="1534" y="323"/>
                    <a:pt x="1542" y="301"/>
                    <a:pt x="1608" y="285"/>
                  </a:cubicBezTo>
                  <a:lnTo>
                    <a:pt x="1608" y="346"/>
                  </a:lnTo>
                  <a:close/>
                  <a:moveTo>
                    <a:pt x="1871" y="928"/>
                  </a:moveTo>
                  <a:cubicBezTo>
                    <a:pt x="1871" y="790"/>
                    <a:pt x="1871" y="790"/>
                    <a:pt x="1871" y="790"/>
                  </a:cubicBezTo>
                  <a:cubicBezTo>
                    <a:pt x="1871" y="716"/>
                    <a:pt x="1839" y="682"/>
                    <a:pt x="1768" y="682"/>
                  </a:cubicBezTo>
                  <a:cubicBezTo>
                    <a:pt x="1713" y="682"/>
                    <a:pt x="1663" y="700"/>
                    <a:pt x="1625" y="733"/>
                  </a:cubicBezTo>
                  <a:cubicBezTo>
                    <a:pt x="1621" y="736"/>
                    <a:pt x="1621" y="736"/>
                    <a:pt x="1621" y="736"/>
                  </a:cubicBezTo>
                  <a:cubicBezTo>
                    <a:pt x="1666" y="795"/>
                    <a:pt x="1666" y="795"/>
                    <a:pt x="1666" y="795"/>
                  </a:cubicBezTo>
                  <a:cubicBezTo>
                    <a:pt x="1670" y="792"/>
                    <a:pt x="1670" y="792"/>
                    <a:pt x="1670" y="792"/>
                  </a:cubicBezTo>
                  <a:cubicBezTo>
                    <a:pt x="1686" y="780"/>
                    <a:pt x="1719" y="759"/>
                    <a:pt x="1752" y="759"/>
                  </a:cubicBezTo>
                  <a:cubicBezTo>
                    <a:pt x="1771" y="759"/>
                    <a:pt x="1779" y="768"/>
                    <a:pt x="1779" y="790"/>
                  </a:cubicBezTo>
                  <a:cubicBezTo>
                    <a:pt x="1779" y="799"/>
                    <a:pt x="1779" y="799"/>
                    <a:pt x="1779" y="799"/>
                  </a:cubicBezTo>
                  <a:cubicBezTo>
                    <a:pt x="1666" y="820"/>
                    <a:pt x="1612" y="861"/>
                    <a:pt x="1612" y="926"/>
                  </a:cubicBezTo>
                  <a:cubicBezTo>
                    <a:pt x="1612" y="980"/>
                    <a:pt x="1641" y="1012"/>
                    <a:pt x="1692" y="1012"/>
                  </a:cubicBezTo>
                  <a:cubicBezTo>
                    <a:pt x="1727" y="1012"/>
                    <a:pt x="1756" y="999"/>
                    <a:pt x="1779" y="974"/>
                  </a:cubicBezTo>
                  <a:cubicBezTo>
                    <a:pt x="1780" y="987"/>
                    <a:pt x="1782" y="997"/>
                    <a:pt x="1785" y="1005"/>
                  </a:cubicBezTo>
                  <a:cubicBezTo>
                    <a:pt x="1786" y="1008"/>
                    <a:pt x="1786" y="1008"/>
                    <a:pt x="1786" y="1008"/>
                  </a:cubicBezTo>
                  <a:cubicBezTo>
                    <a:pt x="1881" y="1008"/>
                    <a:pt x="1881" y="1008"/>
                    <a:pt x="1881" y="1008"/>
                  </a:cubicBezTo>
                  <a:cubicBezTo>
                    <a:pt x="1879" y="1002"/>
                    <a:pt x="1879" y="1002"/>
                    <a:pt x="1879" y="1002"/>
                  </a:cubicBezTo>
                  <a:cubicBezTo>
                    <a:pt x="1873" y="987"/>
                    <a:pt x="1871" y="967"/>
                    <a:pt x="1871" y="928"/>
                  </a:cubicBezTo>
                  <a:moveTo>
                    <a:pt x="1779" y="915"/>
                  </a:moveTo>
                  <a:cubicBezTo>
                    <a:pt x="1763" y="929"/>
                    <a:pt x="1746" y="936"/>
                    <a:pt x="1729" y="936"/>
                  </a:cubicBezTo>
                  <a:cubicBezTo>
                    <a:pt x="1713" y="936"/>
                    <a:pt x="1705" y="927"/>
                    <a:pt x="1705" y="910"/>
                  </a:cubicBezTo>
                  <a:cubicBezTo>
                    <a:pt x="1705" y="892"/>
                    <a:pt x="1713" y="869"/>
                    <a:pt x="1779" y="854"/>
                  </a:cubicBezTo>
                  <a:lnTo>
                    <a:pt x="1779" y="915"/>
                  </a:lnTo>
                  <a:close/>
                  <a:moveTo>
                    <a:pt x="1930" y="1008"/>
                  </a:moveTo>
                  <a:cubicBezTo>
                    <a:pt x="2026" y="1008"/>
                    <a:pt x="2026" y="1008"/>
                    <a:pt x="2026" y="1008"/>
                  </a:cubicBezTo>
                  <a:cubicBezTo>
                    <a:pt x="2026" y="606"/>
                    <a:pt x="2026" y="606"/>
                    <a:pt x="2026" y="606"/>
                  </a:cubicBezTo>
                  <a:cubicBezTo>
                    <a:pt x="1930" y="619"/>
                    <a:pt x="1930" y="619"/>
                    <a:pt x="1930" y="619"/>
                  </a:cubicBezTo>
                  <a:lnTo>
                    <a:pt x="1930" y="1008"/>
                  </a:lnTo>
                  <a:close/>
                  <a:moveTo>
                    <a:pt x="1169" y="740"/>
                  </a:moveTo>
                  <a:cubicBezTo>
                    <a:pt x="1030" y="740"/>
                    <a:pt x="1030" y="740"/>
                    <a:pt x="1030" y="740"/>
                  </a:cubicBezTo>
                  <a:cubicBezTo>
                    <a:pt x="1030" y="575"/>
                    <a:pt x="1030" y="575"/>
                    <a:pt x="1030" y="575"/>
                  </a:cubicBezTo>
                  <a:cubicBezTo>
                    <a:pt x="932" y="575"/>
                    <a:pt x="932" y="575"/>
                    <a:pt x="932" y="575"/>
                  </a:cubicBezTo>
                  <a:cubicBezTo>
                    <a:pt x="932" y="1008"/>
                    <a:pt x="932" y="1008"/>
                    <a:pt x="932" y="1008"/>
                  </a:cubicBezTo>
                  <a:cubicBezTo>
                    <a:pt x="1030" y="1008"/>
                    <a:pt x="1030" y="1008"/>
                    <a:pt x="1030" y="1008"/>
                  </a:cubicBezTo>
                  <a:cubicBezTo>
                    <a:pt x="1030" y="823"/>
                    <a:pt x="1030" y="823"/>
                    <a:pt x="1030" y="823"/>
                  </a:cubicBezTo>
                  <a:cubicBezTo>
                    <a:pt x="1169" y="823"/>
                    <a:pt x="1169" y="823"/>
                    <a:pt x="1169" y="823"/>
                  </a:cubicBezTo>
                  <a:cubicBezTo>
                    <a:pt x="1169" y="1008"/>
                    <a:pt x="1169" y="1008"/>
                    <a:pt x="1169" y="1008"/>
                  </a:cubicBezTo>
                  <a:cubicBezTo>
                    <a:pt x="1267" y="1008"/>
                    <a:pt x="1267" y="1008"/>
                    <a:pt x="1267" y="1008"/>
                  </a:cubicBezTo>
                  <a:cubicBezTo>
                    <a:pt x="1267" y="575"/>
                    <a:pt x="1267" y="575"/>
                    <a:pt x="1267" y="575"/>
                  </a:cubicBezTo>
                  <a:cubicBezTo>
                    <a:pt x="1169" y="575"/>
                    <a:pt x="1169" y="575"/>
                    <a:pt x="1169" y="575"/>
                  </a:cubicBezTo>
                  <a:lnTo>
                    <a:pt x="1169" y="740"/>
                  </a:lnTo>
                  <a:close/>
                  <a:moveTo>
                    <a:pt x="2058" y="482"/>
                  </a:moveTo>
                  <a:cubicBezTo>
                    <a:pt x="2058" y="533"/>
                    <a:pt x="2100" y="553"/>
                    <a:pt x="2193" y="553"/>
                  </a:cubicBezTo>
                  <a:cubicBezTo>
                    <a:pt x="2291" y="553"/>
                    <a:pt x="2354" y="517"/>
                    <a:pt x="2354" y="457"/>
                  </a:cubicBezTo>
                  <a:cubicBezTo>
                    <a:pt x="2354" y="397"/>
                    <a:pt x="2317" y="373"/>
                    <a:pt x="2223" y="367"/>
                  </a:cubicBezTo>
                  <a:cubicBezTo>
                    <a:pt x="2183" y="365"/>
                    <a:pt x="2183" y="365"/>
                    <a:pt x="2183" y="365"/>
                  </a:cubicBezTo>
                  <a:cubicBezTo>
                    <a:pt x="2160" y="363"/>
                    <a:pt x="2159" y="357"/>
                    <a:pt x="2159" y="352"/>
                  </a:cubicBezTo>
                  <a:cubicBezTo>
                    <a:pt x="2159" y="350"/>
                    <a:pt x="2160" y="347"/>
                    <a:pt x="2164" y="343"/>
                  </a:cubicBezTo>
                  <a:cubicBezTo>
                    <a:pt x="2176" y="345"/>
                    <a:pt x="2189" y="347"/>
                    <a:pt x="2202" y="347"/>
                  </a:cubicBezTo>
                  <a:cubicBezTo>
                    <a:pt x="2279" y="347"/>
                    <a:pt x="2327" y="302"/>
                    <a:pt x="2327" y="231"/>
                  </a:cubicBezTo>
                  <a:cubicBezTo>
                    <a:pt x="2327" y="220"/>
                    <a:pt x="2326" y="208"/>
                    <a:pt x="2322" y="196"/>
                  </a:cubicBezTo>
                  <a:cubicBezTo>
                    <a:pt x="2338" y="194"/>
                    <a:pt x="2352" y="194"/>
                    <a:pt x="2359" y="194"/>
                  </a:cubicBezTo>
                  <a:cubicBezTo>
                    <a:pt x="2363" y="194"/>
                    <a:pt x="2363" y="194"/>
                    <a:pt x="2363" y="194"/>
                  </a:cubicBezTo>
                  <a:cubicBezTo>
                    <a:pt x="2363" y="112"/>
                    <a:pt x="2363" y="112"/>
                    <a:pt x="2363" y="112"/>
                  </a:cubicBezTo>
                  <a:cubicBezTo>
                    <a:pt x="2358" y="113"/>
                    <a:pt x="2358" y="113"/>
                    <a:pt x="2358" y="113"/>
                  </a:cubicBezTo>
                  <a:cubicBezTo>
                    <a:pt x="2336" y="115"/>
                    <a:pt x="2309" y="127"/>
                    <a:pt x="2291" y="143"/>
                  </a:cubicBezTo>
                  <a:cubicBezTo>
                    <a:pt x="2269" y="124"/>
                    <a:pt x="2239" y="114"/>
                    <a:pt x="2202" y="114"/>
                  </a:cubicBezTo>
                  <a:cubicBezTo>
                    <a:pt x="2125" y="114"/>
                    <a:pt x="2075" y="159"/>
                    <a:pt x="2075" y="231"/>
                  </a:cubicBezTo>
                  <a:cubicBezTo>
                    <a:pt x="2075" y="268"/>
                    <a:pt x="2089" y="300"/>
                    <a:pt x="2116" y="321"/>
                  </a:cubicBezTo>
                  <a:cubicBezTo>
                    <a:pt x="2094" y="337"/>
                    <a:pt x="2080" y="360"/>
                    <a:pt x="2080" y="380"/>
                  </a:cubicBezTo>
                  <a:cubicBezTo>
                    <a:pt x="2080" y="396"/>
                    <a:pt x="2087" y="409"/>
                    <a:pt x="2100" y="419"/>
                  </a:cubicBezTo>
                  <a:cubicBezTo>
                    <a:pt x="2072" y="436"/>
                    <a:pt x="2058" y="456"/>
                    <a:pt x="2058" y="482"/>
                  </a:cubicBezTo>
                  <a:moveTo>
                    <a:pt x="2203" y="182"/>
                  </a:moveTo>
                  <a:cubicBezTo>
                    <a:pt x="2233" y="182"/>
                    <a:pt x="2240" y="210"/>
                    <a:pt x="2240" y="233"/>
                  </a:cubicBezTo>
                  <a:cubicBezTo>
                    <a:pt x="2240" y="266"/>
                    <a:pt x="2226" y="284"/>
                    <a:pt x="2203" y="284"/>
                  </a:cubicBezTo>
                  <a:cubicBezTo>
                    <a:pt x="2171" y="284"/>
                    <a:pt x="2166" y="252"/>
                    <a:pt x="2166" y="233"/>
                  </a:cubicBezTo>
                  <a:cubicBezTo>
                    <a:pt x="2166" y="214"/>
                    <a:pt x="2171" y="182"/>
                    <a:pt x="2203" y="182"/>
                  </a:cubicBezTo>
                  <a:moveTo>
                    <a:pt x="2155" y="439"/>
                  </a:moveTo>
                  <a:cubicBezTo>
                    <a:pt x="2157" y="440"/>
                    <a:pt x="2159" y="440"/>
                    <a:pt x="2161" y="440"/>
                  </a:cubicBezTo>
                  <a:cubicBezTo>
                    <a:pt x="2208" y="444"/>
                    <a:pt x="2208" y="444"/>
                    <a:pt x="2208" y="444"/>
                  </a:cubicBezTo>
                  <a:cubicBezTo>
                    <a:pt x="2266" y="448"/>
                    <a:pt x="2268" y="456"/>
                    <a:pt x="2268" y="470"/>
                  </a:cubicBezTo>
                  <a:cubicBezTo>
                    <a:pt x="2268" y="488"/>
                    <a:pt x="2244" y="500"/>
                    <a:pt x="2206" y="500"/>
                  </a:cubicBezTo>
                  <a:cubicBezTo>
                    <a:pt x="2152" y="500"/>
                    <a:pt x="2141" y="487"/>
                    <a:pt x="2141" y="467"/>
                  </a:cubicBezTo>
                  <a:cubicBezTo>
                    <a:pt x="2141" y="457"/>
                    <a:pt x="2146" y="447"/>
                    <a:pt x="2155" y="439"/>
                  </a:cubicBezTo>
                </a:path>
              </a:pathLst>
            </a:custGeom>
            <a:solidFill>
              <a:srgbClr val="7030A0"/>
            </a:solid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chemeClr val="dk1"/>
                </a:buClr>
                <a:buSzPts val="2400"/>
                <a:buFont typeface="Avenir"/>
                <a:buNone/>
              </a:pPr>
              <a:endParaRPr sz="2400" b="0" i="0" u="none" strike="noStrike" cap="none">
                <a:solidFill>
                  <a:schemeClr val="dk1"/>
                </a:solidFill>
                <a:latin typeface="Arial"/>
                <a:ea typeface="Arial"/>
                <a:cs typeface="Arial"/>
                <a:sym typeface="Arial"/>
              </a:endParaRPr>
            </a:p>
          </p:txBody>
        </p:sp>
      </p:grpSp>
      <p:sp>
        <p:nvSpPr>
          <p:cNvPr id="1325" name="Google Shape;1325;g2d5e7fd7d1d_2_512"/>
          <p:cNvSpPr txBox="1"/>
          <p:nvPr/>
        </p:nvSpPr>
        <p:spPr>
          <a:xfrm>
            <a:off x="551125" y="4542800"/>
            <a:ext cx="5469600" cy="19701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Black"/>
                <a:ea typeface="Arial Black"/>
                <a:cs typeface="Arial Black"/>
                <a:sym typeface="Arial Black"/>
              </a:rPr>
              <a:t>Gia Merlo, MD, MBA, MEd</a:t>
            </a:r>
            <a:endParaRPr sz="2400" b="0" i="0" u="none" strike="noStrike" cap="none">
              <a:solidFill>
                <a:schemeClr val="dk1"/>
              </a:solidFill>
              <a:latin typeface="Avenir"/>
              <a:ea typeface="Avenir"/>
              <a:cs typeface="Avenir"/>
              <a:sym typeface="Avenir"/>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Clinical Professor of Psychiatry</a:t>
            </a:r>
            <a:endParaRPr sz="19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NYU Grossman School of Medicine</a:t>
            </a:r>
            <a:endParaRPr sz="2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giamerlo.com</a:t>
            </a:r>
            <a:endParaRPr sz="2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1326" name="Google Shape;1326;g2d5e7fd7d1d_2_512"/>
          <p:cNvSpPr txBox="1"/>
          <p:nvPr/>
        </p:nvSpPr>
        <p:spPr>
          <a:xfrm>
            <a:off x="120450" y="6113975"/>
            <a:ext cx="2511300" cy="615600"/>
          </a:xfrm>
          <a:prstGeom prst="rect">
            <a:avLst/>
          </a:prstGeom>
          <a:solidFill>
            <a:schemeClr val="lt1"/>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Calibri"/>
              <a:ea typeface="Calibri"/>
              <a:cs typeface="Calibri"/>
              <a:sym typeface="Calibri"/>
            </a:endParaRPr>
          </a:p>
        </p:txBody>
      </p:sp>
      <p:sp>
        <p:nvSpPr>
          <p:cNvPr id="1327" name="Google Shape;1327;g2d5e7fd7d1d_2_512"/>
          <p:cNvSpPr txBox="1"/>
          <p:nvPr/>
        </p:nvSpPr>
        <p:spPr>
          <a:xfrm>
            <a:off x="6197313" y="4542800"/>
            <a:ext cx="5705100" cy="1662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Black"/>
                <a:ea typeface="Arial Black"/>
                <a:cs typeface="Arial Black"/>
                <a:sym typeface="Arial Black"/>
              </a:rPr>
              <a:t>Melissa Sundermann, DO, FACOI, DipABLM, FACLM</a:t>
            </a:r>
            <a:endParaRPr sz="2400" b="1" i="0" u="none" strike="noStrike" cap="none">
              <a:solidFill>
                <a:schemeClr val="dk1"/>
              </a:solidFill>
              <a:latin typeface="Arial Black"/>
              <a:ea typeface="Arial Black"/>
              <a:cs typeface="Arial Black"/>
              <a:sym typeface="Arial Black"/>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Lifespan Medicine Physician</a:t>
            </a:r>
            <a:endParaRPr sz="2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motivatormelissa@gmail.com</a:t>
            </a:r>
            <a:endParaRPr sz="2400" b="0" i="0" u="none" strike="noStrike" cap="none">
              <a:solidFill>
                <a:schemeClr val="dk1"/>
              </a:solidFill>
              <a:latin typeface="Arial"/>
              <a:ea typeface="Arial"/>
              <a:cs typeface="Arial"/>
              <a:sym typeface="Arial"/>
            </a:endParaRPr>
          </a:p>
        </p:txBody>
      </p:sp>
      <p:pic>
        <p:nvPicPr>
          <p:cNvPr id="1328" name="Google Shape;1328;g2d5e7fd7d1d_2_512"/>
          <p:cNvPicPr preferRelativeResize="0"/>
          <p:nvPr/>
        </p:nvPicPr>
        <p:blipFill rotWithShape="1">
          <a:blip r:embed="rId3">
            <a:alphaModFix/>
          </a:blip>
          <a:srcRect/>
          <a:stretch/>
        </p:blipFill>
        <p:spPr>
          <a:xfrm>
            <a:off x="7005025" y="860125"/>
            <a:ext cx="3706900" cy="3426675"/>
          </a:xfrm>
          <a:prstGeom prst="rect">
            <a:avLst/>
          </a:prstGeom>
          <a:noFill/>
          <a:ln>
            <a:noFill/>
          </a:ln>
        </p:spPr>
      </p:pic>
      <p:pic>
        <p:nvPicPr>
          <p:cNvPr id="1329" name="Google Shape;1329;g2d5e7fd7d1d_2_512"/>
          <p:cNvPicPr preferRelativeResize="0"/>
          <p:nvPr/>
        </p:nvPicPr>
        <p:blipFill rotWithShape="1">
          <a:blip r:embed="rId4">
            <a:alphaModFix/>
          </a:blip>
          <a:srcRect l="6801" t="10823" r="11645" b="12950"/>
          <a:stretch/>
        </p:blipFill>
        <p:spPr>
          <a:xfrm>
            <a:off x="2044675" y="1192425"/>
            <a:ext cx="2774525" cy="2593025"/>
          </a:xfrm>
          <a:prstGeom prst="rect">
            <a:avLst/>
          </a:prstGeom>
          <a:noFill/>
          <a:ln>
            <a:noFill/>
          </a:ln>
        </p:spPr>
      </p:pic>
      <p:sp>
        <p:nvSpPr>
          <p:cNvPr id="1330" name="Google Shape;1330;g2d5e7fd7d1d_2_512"/>
          <p:cNvSpPr txBox="1"/>
          <p:nvPr/>
        </p:nvSpPr>
        <p:spPr>
          <a:xfrm>
            <a:off x="1925908" y="3723950"/>
            <a:ext cx="3829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2400"/>
              <a:buFont typeface="Arial"/>
              <a:buNone/>
            </a:pPr>
            <a:r>
              <a:rPr lang="en-US" sz="2400">
                <a:solidFill>
                  <a:schemeClr val="dk1"/>
                </a:solidFill>
              </a:rPr>
              <a:t>www.giamerlo.com</a:t>
            </a:r>
            <a:endParaRPr sz="28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55"/>
        <p:cNvGrpSpPr/>
        <p:nvPr/>
      </p:nvGrpSpPr>
      <p:grpSpPr>
        <a:xfrm>
          <a:off x="0" y="0"/>
          <a:ext cx="0" cy="0"/>
          <a:chOff x="0" y="0"/>
          <a:chExt cx="0" cy="0"/>
        </a:xfrm>
      </p:grpSpPr>
      <p:sp>
        <p:nvSpPr>
          <p:cNvPr id="256" name="Google Shape;256;g2d5e7fd7d1d_2_45"/>
          <p:cNvSpPr/>
          <p:nvPr/>
        </p:nvSpPr>
        <p:spPr>
          <a:xfrm>
            <a:off x="0" y="0"/>
            <a:ext cx="12189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grpSp>
        <p:nvGrpSpPr>
          <p:cNvPr id="257" name="Google Shape;257;g2d5e7fd7d1d_2_45"/>
          <p:cNvGrpSpPr/>
          <p:nvPr/>
        </p:nvGrpSpPr>
        <p:grpSpPr>
          <a:xfrm>
            <a:off x="0" y="-8467"/>
            <a:ext cx="12192133" cy="6866580"/>
            <a:chOff x="0" y="-8467"/>
            <a:chExt cx="12192133" cy="6866580"/>
          </a:xfrm>
        </p:grpSpPr>
        <p:cxnSp>
          <p:nvCxnSpPr>
            <p:cNvPr id="258" name="Google Shape;258;g2d5e7fd7d1d_2_45"/>
            <p:cNvCxnSpPr/>
            <p:nvPr/>
          </p:nvCxnSpPr>
          <p:spPr>
            <a:xfrm flipH="1">
              <a:off x="7425125" y="3681413"/>
              <a:ext cx="4763700" cy="3176700"/>
            </a:xfrm>
            <a:prstGeom prst="straightConnector1">
              <a:avLst/>
            </a:prstGeom>
            <a:noFill/>
            <a:ln w="9525" cap="flat" cmpd="sng">
              <a:solidFill>
                <a:srgbClr val="D8D8D8"/>
              </a:solidFill>
              <a:prstDash val="solid"/>
              <a:round/>
              <a:headEnd type="none" w="sm" len="sm"/>
              <a:tailEnd type="none" w="sm" len="sm"/>
            </a:ln>
          </p:spPr>
        </p:cxnSp>
        <p:sp>
          <p:nvSpPr>
            <p:cNvPr id="259" name="Google Shape;259;g2d5e7fd7d1d_2_45"/>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86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0" name="Google Shape;260;g2d5e7fd7d1d_2_45"/>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1" name="Google Shape;261;g2d5e7fd7d1d_2_45"/>
            <p:cNvSpPr/>
            <p:nvPr/>
          </p:nvSpPr>
          <p:spPr>
            <a:xfrm>
              <a:off x="8932333" y="3048000"/>
              <a:ext cx="3259800" cy="3810000"/>
            </a:xfrm>
            <a:prstGeom prst="triangle">
              <a:avLst>
                <a:gd name="adj" fmla="val 100000"/>
              </a:avLst>
            </a:prstGeom>
            <a:solidFill>
              <a:schemeClr val="accent2">
                <a:alpha val="7059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g2d5e7fd7d1d_2_45"/>
            <p:cNvSpPr/>
            <p:nvPr/>
          </p:nvSpPr>
          <p:spPr>
            <a:xfrm>
              <a:off x="9334500" y="-8467"/>
              <a:ext cx="2850868"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863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3" name="Google Shape;263;g2d5e7fd7d1d_2_45"/>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863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4" name="Google Shape;264;g2d5e7fd7d1d_2_45"/>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353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5" name="Google Shape;265;g2d5e7fd7d1d_2_45"/>
            <p:cNvSpPr/>
            <p:nvPr/>
          </p:nvSpPr>
          <p:spPr>
            <a:xfrm>
              <a:off x="10371666" y="3589867"/>
              <a:ext cx="1817100" cy="3268200"/>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g2d5e7fd7d1d_2_45"/>
            <p:cNvSpPr/>
            <p:nvPr/>
          </p:nvSpPr>
          <p:spPr>
            <a:xfrm>
              <a:off x="0" y="4013200"/>
              <a:ext cx="448800" cy="2844900"/>
            </a:xfrm>
            <a:prstGeom prst="triangle">
              <a:avLst>
                <a:gd name="adj" fmla="val 0"/>
              </a:avLst>
            </a:prstGeom>
            <a:solidFill>
              <a:schemeClr val="accent1">
                <a:alpha val="83530"/>
              </a:scheme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67" name="Google Shape;267;g2d5e7fd7d1d_2_45"/>
          <p:cNvSpPr/>
          <p:nvPr/>
        </p:nvSpPr>
        <p:spPr>
          <a:xfrm>
            <a:off x="477012" y="480060"/>
            <a:ext cx="11238000" cy="5898000"/>
          </a:xfrm>
          <a:prstGeom prst="rect">
            <a:avLst/>
          </a:prstGeom>
          <a:solidFill>
            <a:srgbClr val="FFFFFF"/>
          </a:solidFill>
          <a:ln>
            <a:noFill/>
          </a:ln>
          <a:effectLst>
            <a:outerShdw blurRad="63500" dist="17780" dir="5400000" algn="t" rotWithShape="0">
              <a:srgbClr val="000000">
                <a:alpha val="4157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Trebuchet MS"/>
              <a:ea typeface="Trebuchet MS"/>
              <a:cs typeface="Trebuchet MS"/>
              <a:sym typeface="Trebuchet MS"/>
            </a:endParaRPr>
          </a:p>
        </p:txBody>
      </p:sp>
      <p:sp>
        <p:nvSpPr>
          <p:cNvPr id="268" name="Google Shape;268;g2d5e7fd7d1d_2_45"/>
          <p:cNvSpPr txBox="1">
            <a:spLocks noGrp="1"/>
          </p:cNvSpPr>
          <p:nvPr>
            <p:ph type="title"/>
          </p:nvPr>
        </p:nvSpPr>
        <p:spPr>
          <a:xfrm>
            <a:off x="526734" y="894278"/>
            <a:ext cx="11498100" cy="765600"/>
          </a:xfrm>
          <a:prstGeom prst="rect">
            <a:avLst/>
          </a:prstGeom>
          <a:noFill/>
          <a:ln>
            <a:noFill/>
          </a:ln>
        </p:spPr>
        <p:txBody>
          <a:bodyPr spcFirstLastPara="1" wrap="square" lIns="121900" tIns="60925" rIns="121900" bIns="60925" anchor="ctr" anchorCtr="0">
            <a:normAutofit fontScale="90000"/>
          </a:bodyPr>
          <a:lstStyle/>
          <a:p>
            <a:pPr marL="0" lvl="0" indent="0" algn="l" rtl="0">
              <a:lnSpc>
                <a:spcPct val="90000"/>
              </a:lnSpc>
              <a:spcBef>
                <a:spcPts val="0"/>
              </a:spcBef>
              <a:spcAft>
                <a:spcPts val="0"/>
              </a:spcAft>
              <a:buClr>
                <a:srgbClr val="003399"/>
              </a:buClr>
              <a:buSzPct val="100000"/>
              <a:buFont typeface="Calibri"/>
              <a:buNone/>
            </a:pPr>
            <a:r>
              <a:rPr lang="en-US"/>
              <a:t>ROYAL AUSTRALIAN AND NEW ZEALAND COLLEGE OF PSYCHIATRISTS 2020 GUIDELINES FOR MOOD DISORDERS</a:t>
            </a:r>
            <a:endParaRPr/>
          </a:p>
        </p:txBody>
      </p:sp>
      <p:sp>
        <p:nvSpPr>
          <p:cNvPr id="269" name="Google Shape;269;g2d5e7fd7d1d_2_45"/>
          <p:cNvSpPr txBox="1"/>
          <p:nvPr/>
        </p:nvSpPr>
        <p:spPr>
          <a:xfrm>
            <a:off x="537158" y="5829612"/>
            <a:ext cx="11114700" cy="4617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chemeClr val="dk1"/>
              </a:buClr>
              <a:buSzPts val="1900"/>
              <a:buFont typeface="Arial"/>
              <a:buNone/>
            </a:pPr>
            <a:r>
              <a:rPr lang="en-US" sz="1100" b="0" i="0" u="none" strike="noStrike" cap="none">
                <a:solidFill>
                  <a:schemeClr val="dk1"/>
                </a:solidFill>
                <a:latin typeface="Avenir"/>
                <a:ea typeface="Avenir"/>
                <a:cs typeface="Avenir"/>
                <a:sym typeface="Avenir"/>
              </a:rPr>
              <a:t>Malhi et al., 2020; </a:t>
            </a:r>
            <a:r>
              <a:rPr lang="en-US" sz="1100" b="0" i="0" u="sng" strike="noStrike" cap="none">
                <a:solidFill>
                  <a:schemeClr val="dk1"/>
                </a:solidFill>
                <a:latin typeface="Avenir"/>
                <a:ea typeface="Avenir"/>
                <a:cs typeface="Avenir"/>
                <a:sym typeface="Avenir"/>
                <a:hlinkClick r:id="rId3">
                  <a:extLst>
                    <a:ext uri="{A12FA001-AC4F-418D-AE19-62706E023703}">
                      <ahyp:hlinkClr xmlns:ahyp="http://schemas.microsoft.com/office/drawing/2018/hyperlinkcolor" val="tx"/>
                    </a:ext>
                  </a:extLst>
                </a:hlinkClick>
              </a:rPr>
              <a:t>The 2020 Royal Australian and New Zealand College of Psychiatrists clinical practice guidelines for mood disorders - Gin S Malhi, Erica Bell, Darryl Bassett, Philip Boyce, Richard Bryant, Philip Hazell, Malcolm Hopwood, Bill Lyndon, Roger Mulder, Richard Porter, Ajeet B Singh, Greg Murray, 2021 (sagepub.com)</a:t>
            </a:r>
            <a:endParaRPr sz="1100" b="0" i="0" u="none" strike="noStrike" cap="none">
              <a:solidFill>
                <a:schemeClr val="dk1"/>
              </a:solidFill>
              <a:latin typeface="Arial"/>
              <a:ea typeface="Arial"/>
              <a:cs typeface="Arial"/>
              <a:sym typeface="Arial"/>
            </a:endParaRPr>
          </a:p>
        </p:txBody>
      </p:sp>
      <p:pic>
        <p:nvPicPr>
          <p:cNvPr id="270" name="Google Shape;270;g2d5e7fd7d1d_2_45"/>
          <p:cNvPicPr preferRelativeResize="0"/>
          <p:nvPr/>
        </p:nvPicPr>
        <p:blipFill rotWithShape="1">
          <a:blip r:embed="rId4">
            <a:alphaModFix/>
          </a:blip>
          <a:srcRect/>
          <a:stretch/>
        </p:blipFill>
        <p:spPr>
          <a:xfrm>
            <a:off x="2006350" y="2019337"/>
            <a:ext cx="8179400" cy="3697075"/>
          </a:xfrm>
          <a:prstGeom prst="rect">
            <a:avLst/>
          </a:prstGeom>
          <a:noFill/>
          <a:ln>
            <a:noFill/>
          </a:ln>
        </p:spPr>
      </p:pic>
      <p:sp>
        <p:nvSpPr>
          <p:cNvPr id="271" name="Google Shape;271;g2d5e7fd7d1d_2_45"/>
          <p:cNvSpPr txBox="1">
            <a:spLocks noGrp="1"/>
          </p:cNvSpPr>
          <p:nvPr>
            <p:ph type="sldNum" idx="12"/>
          </p:nvPr>
        </p:nvSpPr>
        <p:spPr>
          <a:xfrm rot="-5400000">
            <a:off x="11716601" y="6382649"/>
            <a:ext cx="566700" cy="384000"/>
          </a:xfrm>
          <a:prstGeom prst="rect">
            <a:avLst/>
          </a:prstGeom>
          <a:noFill/>
          <a:ln>
            <a:noFill/>
          </a:ln>
        </p:spPr>
        <p:txBody>
          <a:bodyPr spcFirstLastPara="1" wrap="square" lIns="121900" tIns="60925" rIns="121900" bIns="60925" anchor="ctr" anchorCtr="0">
            <a:noAutofit/>
          </a:bodyPr>
          <a:lstStyle/>
          <a:p>
            <a:pPr marL="0" lvl="0" indent="0" algn="r" rtl="0">
              <a:spcBef>
                <a:spcPts val="0"/>
              </a:spcBef>
              <a:spcAft>
                <a:spcPts val="0"/>
              </a:spcAft>
              <a:buClr>
                <a:schemeClr val="lt1"/>
              </a:buClr>
              <a:buSzPts val="1300"/>
              <a:buFont typeface="Avenir"/>
              <a:buNone/>
            </a:pPr>
            <a:fld id="{00000000-1234-1234-1234-123412341234}" type="slidenum">
              <a:rPr lang="en-US"/>
              <a:t>9</a:t>
            </a:fld>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6191</Words>
  <Application>Microsoft Office PowerPoint</Application>
  <PresentationFormat>Widescreen</PresentationFormat>
  <Paragraphs>493</Paragraphs>
  <Slides>81</Slides>
  <Notes>81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81</vt:i4>
      </vt:variant>
    </vt:vector>
  </HeadingPairs>
  <TitlesOfParts>
    <vt:vector size="96" baseType="lpstr">
      <vt:lpstr>Cambria</vt:lpstr>
      <vt:lpstr>Roboto</vt:lpstr>
      <vt:lpstr>Open Sans</vt:lpstr>
      <vt:lpstr>Malgun Gothic</vt:lpstr>
      <vt:lpstr>Arial Black</vt:lpstr>
      <vt:lpstr>Helvetica Neue</vt:lpstr>
      <vt:lpstr>Calibri</vt:lpstr>
      <vt:lpstr>Arial</vt:lpstr>
      <vt:lpstr>Trebuchet MS</vt:lpstr>
      <vt:lpstr>Playfair Display</vt:lpstr>
      <vt:lpstr>Merriweather</vt:lpstr>
      <vt:lpstr>Noto Sans Symbols</vt:lpstr>
      <vt:lpstr>Avenir</vt:lpstr>
      <vt:lpstr>Georgia</vt:lpstr>
      <vt:lpstr>Office Theme</vt:lpstr>
      <vt:lpstr>PowerPoint Presentation</vt:lpstr>
      <vt:lpstr>PowerPoint Presentation</vt:lpstr>
      <vt:lpstr>PowerPoint Presentation</vt:lpstr>
      <vt:lpstr>GIA MERLO MD, MBA, MEd</vt:lpstr>
      <vt:lpstr>WHAT IS LIFESTYLE PSYCHIATRY?   It is a subfield of Lifestyle Medicine</vt:lpstr>
      <vt:lpstr>LIFESTYLE PSYCHIATRY IS BRAIN HEALTH</vt:lpstr>
      <vt:lpstr>EVOLUTION OF THE MEDICAL FIELD OF PSYCHIATRY</vt:lpstr>
      <vt:lpstr>BIOPSYCHOSOCIAL-LIFESTYLE MODEL</vt:lpstr>
      <vt:lpstr>ROYAL AUSTRALIAN AND NEW ZEALAND COLLEGE OF PSYCHIATRISTS 2020 GUIDELINES FOR MOOD DISORDERS</vt:lpstr>
      <vt:lpstr>AMERICAN HEART ASSOCIATION’S LIFE’S ESSENTIAL 8</vt:lpstr>
      <vt:lpstr>DISEASES ASSOCIATED WITH DYSBIOSIS OF THE GUT MICROBIOTA </vt:lpstr>
      <vt:lpstr>WHAT IS THE NUMBER NEEDED TO TREAT (NNT) FOR MAJOR DEPRESSIVE DISORDER?</vt:lpstr>
      <vt:lpstr>PowerPoint Presentation</vt:lpstr>
      <vt:lpstr>PHYSICAL ACTIVITY AND MENTAL HEALTH IN PEDIATRIC PATIENTS</vt:lpstr>
      <vt:lpstr>PowerPoint Presentation</vt:lpstr>
      <vt:lpstr>PowerPoint Presentation</vt:lpstr>
      <vt:lpstr>PURPOSE IN LIFE AND BRAIN HEALTH:  ITS SIGNIFICANCE WITH OLDER COMMUNITIES </vt:lpstr>
      <vt:lpstr>PowerPoint Presentation</vt:lpstr>
      <vt:lpstr>PowerPoint Presentation</vt:lpstr>
      <vt:lpstr>GREEN EXERCISE AND MENTAL HEALTH</vt:lpstr>
      <vt:lpstr>GREEN EXERCISE AND MENTAL HEALTH</vt:lpstr>
      <vt:lpstr>GREEN EXERCISE AND MENTAL HEALTH</vt:lpstr>
      <vt:lpstr>GREEN EXERCISE AND MENTAL HEALTH</vt:lpstr>
      <vt:lpstr>PowerPoint Presentation</vt:lpstr>
      <vt:lpstr>PowerPoint Presentation</vt:lpstr>
      <vt:lpstr>How Much Time Do We Spent Outdoors?</vt:lpstr>
      <vt:lpstr>PowerPoint Presentation</vt:lpstr>
      <vt:lpstr>PowerPoint Presentation</vt:lpstr>
      <vt:lpstr>WHY IS THIS MY FAVORITE PRESCRIPTION?</vt:lpstr>
      <vt:lpstr>PowerPoint Presentation</vt:lpstr>
      <vt:lpstr>Background of Shinrin-Yoku</vt:lpstr>
      <vt:lpstr>Research work of Dr. Qing Li: Relationship between Shinrin-Yoku and Immune Function</vt:lpstr>
      <vt:lpstr>PowerPoint Presentation</vt:lpstr>
      <vt:lpstr>1st Forest Bathing Study in Japan/World</vt:lpstr>
      <vt:lpstr>PowerPoint Presentation</vt:lpstr>
      <vt:lpstr>PowerPoint Presentation</vt:lpstr>
      <vt:lpstr>PowerPoint Presentation</vt:lpstr>
      <vt:lpstr>PowerPoint Presentation</vt:lpstr>
      <vt:lpstr>PowerPoint Presentation</vt:lpstr>
      <vt:lpstr>Change in Salivary Cortisol </vt:lpstr>
      <vt:lpstr>CHANGE IN PULSE RATE </vt:lpstr>
      <vt:lpstr>CHANGES IN BLOOD PRESSURE</vt:lpstr>
      <vt:lpstr>PowerPoint Presentation</vt:lpstr>
      <vt:lpstr>PowerPoint Presentation</vt:lpstr>
      <vt:lpstr>PowerPoint Presentation</vt:lpstr>
      <vt:lpstr>Rivers, Oceans, Lakes, Ponds, Streams, Fountains</vt:lpstr>
      <vt:lpstr>PowerPoint Presentation</vt:lpstr>
      <vt:lpstr>Barriers to Accessing Nature</vt:lpstr>
      <vt:lpstr>PowerPoint Presentation</vt:lpstr>
      <vt:lpstr>Benefits of Urban Green Canopy</vt:lpstr>
      <vt:lpstr>PowerPoint Presentation</vt:lpstr>
      <vt:lpstr>Virtual Reality Nature</vt:lpstr>
      <vt:lpstr>Birdsongs-Mental Health</vt:lpstr>
      <vt:lpstr>Viewing Nature</vt:lpstr>
      <vt:lpstr>PowerPoint Presentation</vt:lpstr>
      <vt:lpstr>PowerPoint Presentation</vt:lpstr>
      <vt:lpstr>Nature is Nurture</vt:lpstr>
      <vt:lpstr>BIOPHILIA </vt:lpstr>
      <vt:lpstr>Attention Restoration Theory</vt:lpstr>
      <vt:lpstr>PowerPoint Presentation</vt:lpstr>
      <vt:lpstr>PowerPoint Presentation</vt:lpstr>
      <vt:lpstr>PowerPoint Presentation</vt:lpstr>
      <vt:lpstr>Deprescribing with Nature</vt:lpstr>
      <vt:lpstr>Results</vt:lpstr>
      <vt:lpstr>NATURE EFFECTS ON THE GUT MICROBIOME </vt:lpstr>
      <vt:lpstr>Indoor Gardening</vt:lpstr>
      <vt:lpstr>PowerPoint Presentation</vt:lpstr>
      <vt:lpstr>RESULTS</vt:lpstr>
      <vt:lpstr>PowerPoint Presentation</vt:lpstr>
      <vt:lpstr>GREENSPACE AND TYPE 2 DIABETES</vt:lpstr>
      <vt:lpstr>Green Spaces &amp; Neurodegenerative Diseases</vt:lpstr>
      <vt:lpstr>Green Spaces and Stroke/CVA</vt:lpstr>
      <vt:lpstr>Green Spaces &amp; Telomere Length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Melissa Sundermann, DO, DipABLM, FACLM</dc:creator>
  <cp:lastModifiedBy>Melissa Sundermann, DO, DipABLM, FACLM</cp:lastModifiedBy>
  <cp:revision>1</cp:revision>
  <dcterms:created xsi:type="dcterms:W3CDTF">2024-05-28T14:21:08Z</dcterms:created>
  <dcterms:modified xsi:type="dcterms:W3CDTF">2025-02-26T18:19:10Z</dcterms:modified>
</cp:coreProperties>
</file>